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7" r:id="rId15"/>
    <p:sldId id="278" r:id="rId16"/>
    <p:sldId id="283" r:id="rId17"/>
    <p:sldId id="270" r:id="rId18"/>
    <p:sldId id="271" r:id="rId19"/>
    <p:sldId id="272" r:id="rId20"/>
    <p:sldId id="273" r:id="rId21"/>
    <p:sldId id="274" r:id="rId22"/>
    <p:sldId id="275" r:id="rId23"/>
    <p:sldId id="276" r:id="rId24"/>
    <p:sldId id="282" r:id="rId25"/>
    <p:sldId id="281" r:id="rId26"/>
  </p:sldIdLst>
  <p:sldSz cx="12192000" cy="6858000"/>
  <p:notesSz cx="6858000" cy="9144000"/>
  <p:embeddedFontLst>
    <p:embeddedFont>
      <p:font typeface="Roboto" panose="020B060402020202020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jFjBvuDF8OWhKHDCWqjbwfF4pkD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43" autoAdjust="0"/>
  </p:normalViewPr>
  <p:slideViewPr>
    <p:cSldViewPr snapToGrid="0">
      <p:cViewPr varScale="1">
        <p:scale>
          <a:sx n="84" d="100"/>
          <a:sy n="84" d="100"/>
        </p:scale>
        <p:origin x="55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C3DFC5-5127-4A6B-9A4D-E4B22EEA179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B10C7347-A8F4-4FDD-8157-B1A9428B389E}">
      <dgm:prSet/>
      <dgm:spPr/>
      <dgm:t>
        <a:bodyPr/>
        <a:lstStyle/>
        <a:p>
          <a:pPr rtl="0"/>
          <a:r>
            <a:rPr lang="en-US" b="0" i="0" smtClean="0"/>
            <a:t>Object-Oriented Programming (OOP) Concepts Overview:</a:t>
          </a:r>
          <a:endParaRPr lang="en-IN"/>
        </a:p>
      </dgm:t>
    </dgm:pt>
    <dgm:pt modelId="{115026DA-7D79-46AA-B07D-054AC62100D5}" type="parTrans" cxnId="{CB7BE81D-999E-414D-BCAE-94280790BD64}">
      <dgm:prSet/>
      <dgm:spPr/>
      <dgm:t>
        <a:bodyPr/>
        <a:lstStyle/>
        <a:p>
          <a:endParaRPr lang="en-IN"/>
        </a:p>
      </dgm:t>
    </dgm:pt>
    <dgm:pt modelId="{2B485FDF-3B43-4141-9047-CFB36C9579FB}" type="sibTrans" cxnId="{CB7BE81D-999E-414D-BCAE-94280790BD64}">
      <dgm:prSet/>
      <dgm:spPr/>
      <dgm:t>
        <a:bodyPr/>
        <a:lstStyle/>
        <a:p>
          <a:endParaRPr lang="en-IN"/>
        </a:p>
      </dgm:t>
    </dgm:pt>
    <dgm:pt modelId="{9E2B200E-56A0-4B90-B7F5-FFCBB7891488}">
      <dgm:prSet/>
      <dgm:spPr/>
      <dgm:t>
        <a:bodyPr/>
        <a:lstStyle/>
        <a:p>
          <a:pPr rtl="0"/>
          <a:r>
            <a:rPr lang="en-US" b="0" i="0" dirty="0" smtClean="0"/>
            <a:t>Class and Object: Foundations for organizing code and representing real-world entities.</a:t>
          </a:r>
          <a:endParaRPr lang="en-IN" dirty="0"/>
        </a:p>
      </dgm:t>
    </dgm:pt>
    <dgm:pt modelId="{745A41BD-3FB3-4836-9AE6-975D52A6EA47}" type="parTrans" cxnId="{F16ADA31-65DA-41E5-8C0A-B734E7181285}">
      <dgm:prSet/>
      <dgm:spPr/>
      <dgm:t>
        <a:bodyPr/>
        <a:lstStyle/>
        <a:p>
          <a:endParaRPr lang="en-IN"/>
        </a:p>
      </dgm:t>
    </dgm:pt>
    <dgm:pt modelId="{7380FC7B-0964-42D4-A92E-FDF27B38569D}" type="sibTrans" cxnId="{F16ADA31-65DA-41E5-8C0A-B734E7181285}">
      <dgm:prSet/>
      <dgm:spPr/>
      <dgm:t>
        <a:bodyPr/>
        <a:lstStyle/>
        <a:p>
          <a:endParaRPr lang="en-IN"/>
        </a:p>
      </dgm:t>
    </dgm:pt>
    <dgm:pt modelId="{16628096-31D8-427F-B68D-672D61FE71D1}">
      <dgm:prSet/>
      <dgm:spPr/>
      <dgm:t>
        <a:bodyPr/>
        <a:lstStyle/>
        <a:p>
          <a:pPr rtl="0"/>
          <a:r>
            <a:rPr lang="en-US" b="0" i="0" smtClean="0"/>
            <a:t>Inheritance: Enables code reuse and establishes hierarchies.</a:t>
          </a:r>
          <a:endParaRPr lang="en-IN"/>
        </a:p>
      </dgm:t>
    </dgm:pt>
    <dgm:pt modelId="{48BE06C3-45C2-466F-84F4-106EC8DD310A}" type="parTrans" cxnId="{C6CF0EFD-AB84-4F09-8D93-E9DE5101E77C}">
      <dgm:prSet/>
      <dgm:spPr/>
      <dgm:t>
        <a:bodyPr/>
        <a:lstStyle/>
        <a:p>
          <a:endParaRPr lang="en-IN"/>
        </a:p>
      </dgm:t>
    </dgm:pt>
    <dgm:pt modelId="{F82C2E6F-8282-4C06-80D5-F7BA0334A877}" type="sibTrans" cxnId="{C6CF0EFD-AB84-4F09-8D93-E9DE5101E77C}">
      <dgm:prSet/>
      <dgm:spPr/>
      <dgm:t>
        <a:bodyPr/>
        <a:lstStyle/>
        <a:p>
          <a:endParaRPr lang="en-IN"/>
        </a:p>
      </dgm:t>
    </dgm:pt>
    <dgm:pt modelId="{E63F7FAE-E8F2-4DBC-989A-3BF9093CE0DA}">
      <dgm:prSet/>
      <dgm:spPr/>
      <dgm:t>
        <a:bodyPr/>
        <a:lstStyle/>
        <a:p>
          <a:pPr rtl="0"/>
          <a:r>
            <a:rPr lang="en-US" b="0" i="0" smtClean="0"/>
            <a:t>Polymorphism: Facilitates flexibility through multiple forms and behaviors.</a:t>
          </a:r>
          <a:endParaRPr lang="en-IN"/>
        </a:p>
      </dgm:t>
    </dgm:pt>
    <dgm:pt modelId="{CD5C057A-A5A7-4EE6-8494-B33FF46FC92D}" type="parTrans" cxnId="{C4AE28EF-40BC-4030-A5DE-1111692C84C1}">
      <dgm:prSet/>
      <dgm:spPr/>
      <dgm:t>
        <a:bodyPr/>
        <a:lstStyle/>
        <a:p>
          <a:endParaRPr lang="en-IN"/>
        </a:p>
      </dgm:t>
    </dgm:pt>
    <dgm:pt modelId="{3CE76137-686C-4307-BA4C-E205BD309018}" type="sibTrans" cxnId="{C4AE28EF-40BC-4030-A5DE-1111692C84C1}">
      <dgm:prSet/>
      <dgm:spPr/>
      <dgm:t>
        <a:bodyPr/>
        <a:lstStyle/>
        <a:p>
          <a:endParaRPr lang="en-IN"/>
        </a:p>
      </dgm:t>
    </dgm:pt>
    <dgm:pt modelId="{93D04432-58B6-435D-9CA8-F21780B151E4}">
      <dgm:prSet/>
      <dgm:spPr/>
      <dgm:t>
        <a:bodyPr/>
        <a:lstStyle/>
        <a:p>
          <a:pPr rtl="0"/>
          <a:r>
            <a:rPr lang="en-US" b="0" i="0" smtClean="0"/>
            <a:t>Encapsulation: Bundles data and methods, enhancing information hiding.</a:t>
          </a:r>
          <a:endParaRPr lang="en-IN"/>
        </a:p>
      </dgm:t>
    </dgm:pt>
    <dgm:pt modelId="{DE9C1E2E-98D0-4F56-855B-1D25036653D4}" type="parTrans" cxnId="{C5E37268-3CF9-4925-8D1F-FF5B6081BB7A}">
      <dgm:prSet/>
      <dgm:spPr/>
      <dgm:t>
        <a:bodyPr/>
        <a:lstStyle/>
        <a:p>
          <a:endParaRPr lang="en-IN"/>
        </a:p>
      </dgm:t>
    </dgm:pt>
    <dgm:pt modelId="{9C7660ED-43DD-432A-BB6B-8BFA7C862003}" type="sibTrans" cxnId="{C5E37268-3CF9-4925-8D1F-FF5B6081BB7A}">
      <dgm:prSet/>
      <dgm:spPr/>
      <dgm:t>
        <a:bodyPr/>
        <a:lstStyle/>
        <a:p>
          <a:endParaRPr lang="en-IN"/>
        </a:p>
      </dgm:t>
    </dgm:pt>
    <dgm:pt modelId="{0444372C-DB3D-442E-A3B7-7C6166E1FB1C}">
      <dgm:prSet/>
      <dgm:spPr/>
      <dgm:t>
        <a:bodyPr/>
        <a:lstStyle/>
        <a:p>
          <a:pPr rtl="0"/>
          <a:r>
            <a:rPr lang="en-US" b="0" i="0" smtClean="0"/>
            <a:t>Interface and Abstract Class: Contracts and blueprints for implementation and common base classes.</a:t>
          </a:r>
          <a:endParaRPr lang="en-IN"/>
        </a:p>
      </dgm:t>
    </dgm:pt>
    <dgm:pt modelId="{72761F76-E857-424C-BBBA-380ACC3B4899}" type="parTrans" cxnId="{731B64DB-9660-41CA-8436-5C4224FE92F4}">
      <dgm:prSet/>
      <dgm:spPr/>
      <dgm:t>
        <a:bodyPr/>
        <a:lstStyle/>
        <a:p>
          <a:endParaRPr lang="en-IN"/>
        </a:p>
      </dgm:t>
    </dgm:pt>
    <dgm:pt modelId="{5E1A58D1-3DE4-43D3-A9A3-C17B042B8597}" type="sibTrans" cxnId="{731B64DB-9660-41CA-8436-5C4224FE92F4}">
      <dgm:prSet/>
      <dgm:spPr/>
      <dgm:t>
        <a:bodyPr/>
        <a:lstStyle/>
        <a:p>
          <a:endParaRPr lang="en-IN"/>
        </a:p>
      </dgm:t>
    </dgm:pt>
    <dgm:pt modelId="{446EF0BD-3E73-4075-8DFA-1E824C1814BD}">
      <dgm:prSet/>
      <dgm:spPr/>
      <dgm:t>
        <a:bodyPr/>
        <a:lstStyle/>
        <a:p>
          <a:pPr rtl="0"/>
          <a:r>
            <a:rPr lang="en-US" b="0" i="0" smtClean="0"/>
            <a:t>Abstraction: Simplifies complex systems by focusing on essential properties.</a:t>
          </a:r>
          <a:endParaRPr lang="en-IN"/>
        </a:p>
      </dgm:t>
    </dgm:pt>
    <dgm:pt modelId="{804F2177-3345-449A-8BD6-35D81B5D6A9F}" type="parTrans" cxnId="{FD2BD68A-D5EE-4C45-B175-FAB4A9D215EF}">
      <dgm:prSet/>
      <dgm:spPr/>
      <dgm:t>
        <a:bodyPr/>
        <a:lstStyle/>
        <a:p>
          <a:endParaRPr lang="en-IN"/>
        </a:p>
      </dgm:t>
    </dgm:pt>
    <dgm:pt modelId="{17BCAA22-06BC-47BF-8A85-932B0A6E9F4B}" type="sibTrans" cxnId="{FD2BD68A-D5EE-4C45-B175-FAB4A9D215EF}">
      <dgm:prSet/>
      <dgm:spPr/>
      <dgm:t>
        <a:bodyPr/>
        <a:lstStyle/>
        <a:p>
          <a:endParaRPr lang="en-IN"/>
        </a:p>
      </dgm:t>
    </dgm:pt>
    <dgm:pt modelId="{D802B3AA-0733-4B88-B289-E2F3E2287109}">
      <dgm:prSet/>
      <dgm:spPr/>
      <dgm:t>
        <a:bodyPr/>
        <a:lstStyle/>
        <a:p>
          <a:pPr rtl="0"/>
          <a:r>
            <a:rPr lang="en-US" b="0" i="0" smtClean="0"/>
            <a:t>Why Use OOP:</a:t>
          </a:r>
          <a:endParaRPr lang="en-IN"/>
        </a:p>
      </dgm:t>
    </dgm:pt>
    <dgm:pt modelId="{5D2561FC-4AA3-4BAC-8002-A4C3C30C942B}" type="parTrans" cxnId="{A37A46CA-D44F-4C30-84F5-8C6C25481F98}">
      <dgm:prSet/>
      <dgm:spPr/>
      <dgm:t>
        <a:bodyPr/>
        <a:lstStyle/>
        <a:p>
          <a:endParaRPr lang="en-IN"/>
        </a:p>
      </dgm:t>
    </dgm:pt>
    <dgm:pt modelId="{88378332-1C2C-455F-831C-E70D73558C1C}" type="sibTrans" cxnId="{A37A46CA-D44F-4C30-84F5-8C6C25481F98}">
      <dgm:prSet/>
      <dgm:spPr/>
      <dgm:t>
        <a:bodyPr/>
        <a:lstStyle/>
        <a:p>
          <a:endParaRPr lang="en-IN"/>
        </a:p>
      </dgm:t>
    </dgm:pt>
    <dgm:pt modelId="{821563CA-1217-4D89-9B68-983B5C599BD2}">
      <dgm:prSet/>
      <dgm:spPr/>
      <dgm:t>
        <a:bodyPr/>
        <a:lstStyle/>
        <a:p>
          <a:pPr rtl="0"/>
          <a:r>
            <a:rPr lang="en-US" b="0" i="0" smtClean="0"/>
            <a:t>Enhances code organization, modularity, and maintenance.</a:t>
          </a:r>
          <a:endParaRPr lang="en-IN"/>
        </a:p>
      </dgm:t>
    </dgm:pt>
    <dgm:pt modelId="{C25CEDA6-B6E0-4C5C-8537-CF6EF7151B16}" type="parTrans" cxnId="{CF679E1F-4657-4D7D-B811-D44EF179B3A3}">
      <dgm:prSet/>
      <dgm:spPr/>
      <dgm:t>
        <a:bodyPr/>
        <a:lstStyle/>
        <a:p>
          <a:endParaRPr lang="en-IN"/>
        </a:p>
      </dgm:t>
    </dgm:pt>
    <dgm:pt modelId="{781596E9-1299-4591-964E-6E511E1C88FA}" type="sibTrans" cxnId="{CF679E1F-4657-4D7D-B811-D44EF179B3A3}">
      <dgm:prSet/>
      <dgm:spPr/>
      <dgm:t>
        <a:bodyPr/>
        <a:lstStyle/>
        <a:p>
          <a:endParaRPr lang="en-IN"/>
        </a:p>
      </dgm:t>
    </dgm:pt>
    <dgm:pt modelId="{C3755C25-67CB-4F31-B285-58A9C37CD846}">
      <dgm:prSet/>
      <dgm:spPr/>
      <dgm:t>
        <a:bodyPr/>
        <a:lstStyle/>
        <a:p>
          <a:pPr rtl="0"/>
          <a:r>
            <a:rPr lang="en-US" b="0" i="0" smtClean="0"/>
            <a:t>Promotes code reuse and a more intuitive representation of real-world entities.</a:t>
          </a:r>
          <a:endParaRPr lang="en-IN"/>
        </a:p>
      </dgm:t>
    </dgm:pt>
    <dgm:pt modelId="{4E8B7309-1EA4-4175-BB81-6B894716233C}" type="parTrans" cxnId="{0D3A0300-340D-4D6F-A67A-724F12CA8CED}">
      <dgm:prSet/>
      <dgm:spPr/>
      <dgm:t>
        <a:bodyPr/>
        <a:lstStyle/>
        <a:p>
          <a:endParaRPr lang="en-IN"/>
        </a:p>
      </dgm:t>
    </dgm:pt>
    <dgm:pt modelId="{B8364838-7204-4B72-A1F2-D1579A1AEBD5}" type="sibTrans" cxnId="{0D3A0300-340D-4D6F-A67A-724F12CA8CED}">
      <dgm:prSet/>
      <dgm:spPr/>
      <dgm:t>
        <a:bodyPr/>
        <a:lstStyle/>
        <a:p>
          <a:endParaRPr lang="en-IN"/>
        </a:p>
      </dgm:t>
    </dgm:pt>
    <dgm:pt modelId="{526ADFBF-3D0C-47F8-8211-3BD15B356F3C}" type="pres">
      <dgm:prSet presAssocID="{B3C3DFC5-5127-4A6B-9A4D-E4B22EEA179A}" presName="linear" presStyleCnt="0">
        <dgm:presLayoutVars>
          <dgm:animLvl val="lvl"/>
          <dgm:resizeHandles val="exact"/>
        </dgm:presLayoutVars>
      </dgm:prSet>
      <dgm:spPr/>
      <dgm:t>
        <a:bodyPr/>
        <a:lstStyle/>
        <a:p>
          <a:endParaRPr lang="en-IN"/>
        </a:p>
      </dgm:t>
    </dgm:pt>
    <dgm:pt modelId="{476AFCF2-7320-4A08-8DFD-FA62F0278B30}" type="pres">
      <dgm:prSet presAssocID="{B10C7347-A8F4-4FDD-8157-B1A9428B389E}" presName="parentText" presStyleLbl="node1" presStyleIdx="0" presStyleCnt="2">
        <dgm:presLayoutVars>
          <dgm:chMax val="0"/>
          <dgm:bulletEnabled val="1"/>
        </dgm:presLayoutVars>
      </dgm:prSet>
      <dgm:spPr/>
      <dgm:t>
        <a:bodyPr/>
        <a:lstStyle/>
        <a:p>
          <a:endParaRPr lang="en-IN"/>
        </a:p>
      </dgm:t>
    </dgm:pt>
    <dgm:pt modelId="{5CBCDB84-D856-4588-A79F-CC777059E9A4}" type="pres">
      <dgm:prSet presAssocID="{B10C7347-A8F4-4FDD-8157-B1A9428B389E}" presName="childText" presStyleLbl="revTx" presStyleIdx="0" presStyleCnt="2">
        <dgm:presLayoutVars>
          <dgm:bulletEnabled val="1"/>
        </dgm:presLayoutVars>
      </dgm:prSet>
      <dgm:spPr/>
      <dgm:t>
        <a:bodyPr/>
        <a:lstStyle/>
        <a:p>
          <a:endParaRPr lang="en-IN"/>
        </a:p>
      </dgm:t>
    </dgm:pt>
    <dgm:pt modelId="{63257D9E-C0C9-407E-AE0D-BC88BFAF250F}" type="pres">
      <dgm:prSet presAssocID="{D802B3AA-0733-4B88-B289-E2F3E2287109}" presName="parentText" presStyleLbl="node1" presStyleIdx="1" presStyleCnt="2">
        <dgm:presLayoutVars>
          <dgm:chMax val="0"/>
          <dgm:bulletEnabled val="1"/>
        </dgm:presLayoutVars>
      </dgm:prSet>
      <dgm:spPr/>
      <dgm:t>
        <a:bodyPr/>
        <a:lstStyle/>
        <a:p>
          <a:endParaRPr lang="en-IN"/>
        </a:p>
      </dgm:t>
    </dgm:pt>
    <dgm:pt modelId="{DE0C1775-84BB-4BAF-BB89-E660758B00DF}" type="pres">
      <dgm:prSet presAssocID="{D802B3AA-0733-4B88-B289-E2F3E2287109}" presName="childText" presStyleLbl="revTx" presStyleIdx="1" presStyleCnt="2">
        <dgm:presLayoutVars>
          <dgm:bulletEnabled val="1"/>
        </dgm:presLayoutVars>
      </dgm:prSet>
      <dgm:spPr/>
      <dgm:t>
        <a:bodyPr/>
        <a:lstStyle/>
        <a:p>
          <a:endParaRPr lang="en-IN"/>
        </a:p>
      </dgm:t>
    </dgm:pt>
  </dgm:ptLst>
  <dgm:cxnLst>
    <dgm:cxn modelId="{F16ADA31-65DA-41E5-8C0A-B734E7181285}" srcId="{B10C7347-A8F4-4FDD-8157-B1A9428B389E}" destId="{9E2B200E-56A0-4B90-B7F5-FFCBB7891488}" srcOrd="0" destOrd="0" parTransId="{745A41BD-3FB3-4836-9AE6-975D52A6EA47}" sibTransId="{7380FC7B-0964-42D4-A92E-FDF27B38569D}"/>
    <dgm:cxn modelId="{FD2BD68A-D5EE-4C45-B175-FAB4A9D215EF}" srcId="{B10C7347-A8F4-4FDD-8157-B1A9428B389E}" destId="{446EF0BD-3E73-4075-8DFA-1E824C1814BD}" srcOrd="5" destOrd="0" parTransId="{804F2177-3345-449A-8BD6-35D81B5D6A9F}" sibTransId="{17BCAA22-06BC-47BF-8A85-932B0A6E9F4B}"/>
    <dgm:cxn modelId="{AD1CA76E-9E21-4A61-B161-DE71C1A7E777}" type="presOf" srcId="{93D04432-58B6-435D-9CA8-F21780B151E4}" destId="{5CBCDB84-D856-4588-A79F-CC777059E9A4}" srcOrd="0" destOrd="3" presId="urn:microsoft.com/office/officeart/2005/8/layout/vList2"/>
    <dgm:cxn modelId="{5299C76F-5405-4CD6-9121-CA85239A9C4A}" type="presOf" srcId="{B10C7347-A8F4-4FDD-8157-B1A9428B389E}" destId="{476AFCF2-7320-4A08-8DFD-FA62F0278B30}" srcOrd="0" destOrd="0" presId="urn:microsoft.com/office/officeart/2005/8/layout/vList2"/>
    <dgm:cxn modelId="{2E03A6BB-C7FB-44EC-A639-EABFC53699A6}" type="presOf" srcId="{D802B3AA-0733-4B88-B289-E2F3E2287109}" destId="{63257D9E-C0C9-407E-AE0D-BC88BFAF250F}" srcOrd="0" destOrd="0" presId="urn:microsoft.com/office/officeart/2005/8/layout/vList2"/>
    <dgm:cxn modelId="{FE9B5A3B-B79A-4A8A-9372-07A91FDCE82F}" type="presOf" srcId="{C3755C25-67CB-4F31-B285-58A9C37CD846}" destId="{DE0C1775-84BB-4BAF-BB89-E660758B00DF}" srcOrd="0" destOrd="1" presId="urn:microsoft.com/office/officeart/2005/8/layout/vList2"/>
    <dgm:cxn modelId="{826068C1-F647-448F-9E41-8523A240DAB1}" type="presOf" srcId="{821563CA-1217-4D89-9B68-983B5C599BD2}" destId="{DE0C1775-84BB-4BAF-BB89-E660758B00DF}" srcOrd="0" destOrd="0" presId="urn:microsoft.com/office/officeart/2005/8/layout/vList2"/>
    <dgm:cxn modelId="{C4AE28EF-40BC-4030-A5DE-1111692C84C1}" srcId="{B10C7347-A8F4-4FDD-8157-B1A9428B389E}" destId="{E63F7FAE-E8F2-4DBC-989A-3BF9093CE0DA}" srcOrd="2" destOrd="0" parTransId="{CD5C057A-A5A7-4EE6-8494-B33FF46FC92D}" sibTransId="{3CE76137-686C-4307-BA4C-E205BD309018}"/>
    <dgm:cxn modelId="{CF679E1F-4657-4D7D-B811-D44EF179B3A3}" srcId="{D802B3AA-0733-4B88-B289-E2F3E2287109}" destId="{821563CA-1217-4D89-9B68-983B5C599BD2}" srcOrd="0" destOrd="0" parTransId="{C25CEDA6-B6E0-4C5C-8537-CF6EF7151B16}" sibTransId="{781596E9-1299-4591-964E-6E511E1C88FA}"/>
    <dgm:cxn modelId="{DC713005-EBB8-4CF2-8D28-925C79BD3D9E}" type="presOf" srcId="{B3C3DFC5-5127-4A6B-9A4D-E4B22EEA179A}" destId="{526ADFBF-3D0C-47F8-8211-3BD15B356F3C}" srcOrd="0" destOrd="0" presId="urn:microsoft.com/office/officeart/2005/8/layout/vList2"/>
    <dgm:cxn modelId="{A37A46CA-D44F-4C30-84F5-8C6C25481F98}" srcId="{B3C3DFC5-5127-4A6B-9A4D-E4B22EEA179A}" destId="{D802B3AA-0733-4B88-B289-E2F3E2287109}" srcOrd="1" destOrd="0" parTransId="{5D2561FC-4AA3-4BAC-8002-A4C3C30C942B}" sibTransId="{88378332-1C2C-455F-831C-E70D73558C1C}"/>
    <dgm:cxn modelId="{CB7BE81D-999E-414D-BCAE-94280790BD64}" srcId="{B3C3DFC5-5127-4A6B-9A4D-E4B22EEA179A}" destId="{B10C7347-A8F4-4FDD-8157-B1A9428B389E}" srcOrd="0" destOrd="0" parTransId="{115026DA-7D79-46AA-B07D-054AC62100D5}" sibTransId="{2B485FDF-3B43-4141-9047-CFB36C9579FB}"/>
    <dgm:cxn modelId="{731B64DB-9660-41CA-8436-5C4224FE92F4}" srcId="{B10C7347-A8F4-4FDD-8157-B1A9428B389E}" destId="{0444372C-DB3D-442E-A3B7-7C6166E1FB1C}" srcOrd="4" destOrd="0" parTransId="{72761F76-E857-424C-BBBA-380ACC3B4899}" sibTransId="{5E1A58D1-3DE4-43D3-A9A3-C17B042B8597}"/>
    <dgm:cxn modelId="{A47D9338-FB59-48A9-AAF5-76E8EE94DB57}" type="presOf" srcId="{9E2B200E-56A0-4B90-B7F5-FFCBB7891488}" destId="{5CBCDB84-D856-4588-A79F-CC777059E9A4}" srcOrd="0" destOrd="0" presId="urn:microsoft.com/office/officeart/2005/8/layout/vList2"/>
    <dgm:cxn modelId="{C5E37268-3CF9-4925-8D1F-FF5B6081BB7A}" srcId="{B10C7347-A8F4-4FDD-8157-B1A9428B389E}" destId="{93D04432-58B6-435D-9CA8-F21780B151E4}" srcOrd="3" destOrd="0" parTransId="{DE9C1E2E-98D0-4F56-855B-1D25036653D4}" sibTransId="{9C7660ED-43DD-432A-BB6B-8BFA7C862003}"/>
    <dgm:cxn modelId="{63F40E29-6104-4A92-A4DB-1DA537268C08}" type="presOf" srcId="{0444372C-DB3D-442E-A3B7-7C6166E1FB1C}" destId="{5CBCDB84-D856-4588-A79F-CC777059E9A4}" srcOrd="0" destOrd="4" presId="urn:microsoft.com/office/officeart/2005/8/layout/vList2"/>
    <dgm:cxn modelId="{6575268E-94E5-48A6-8824-2CC3097E9CEF}" type="presOf" srcId="{E63F7FAE-E8F2-4DBC-989A-3BF9093CE0DA}" destId="{5CBCDB84-D856-4588-A79F-CC777059E9A4}" srcOrd="0" destOrd="2" presId="urn:microsoft.com/office/officeart/2005/8/layout/vList2"/>
    <dgm:cxn modelId="{C6CF0EFD-AB84-4F09-8D93-E9DE5101E77C}" srcId="{B10C7347-A8F4-4FDD-8157-B1A9428B389E}" destId="{16628096-31D8-427F-B68D-672D61FE71D1}" srcOrd="1" destOrd="0" parTransId="{48BE06C3-45C2-466F-84F4-106EC8DD310A}" sibTransId="{F82C2E6F-8282-4C06-80D5-F7BA0334A877}"/>
    <dgm:cxn modelId="{1E9B0584-D926-4E5E-8263-74C15651E48E}" type="presOf" srcId="{16628096-31D8-427F-B68D-672D61FE71D1}" destId="{5CBCDB84-D856-4588-A79F-CC777059E9A4}" srcOrd="0" destOrd="1" presId="urn:microsoft.com/office/officeart/2005/8/layout/vList2"/>
    <dgm:cxn modelId="{0D3A0300-340D-4D6F-A67A-724F12CA8CED}" srcId="{D802B3AA-0733-4B88-B289-E2F3E2287109}" destId="{C3755C25-67CB-4F31-B285-58A9C37CD846}" srcOrd="1" destOrd="0" parTransId="{4E8B7309-1EA4-4175-BB81-6B894716233C}" sibTransId="{B8364838-7204-4B72-A1F2-D1579A1AEBD5}"/>
    <dgm:cxn modelId="{C3DC40F3-4CA5-4E27-AB81-72214F68DDAB}" type="presOf" srcId="{446EF0BD-3E73-4075-8DFA-1E824C1814BD}" destId="{5CBCDB84-D856-4588-A79F-CC777059E9A4}" srcOrd="0" destOrd="5" presId="urn:microsoft.com/office/officeart/2005/8/layout/vList2"/>
    <dgm:cxn modelId="{AAE419F1-9E93-43C7-997B-D3F8C31F4111}" type="presParOf" srcId="{526ADFBF-3D0C-47F8-8211-3BD15B356F3C}" destId="{476AFCF2-7320-4A08-8DFD-FA62F0278B30}" srcOrd="0" destOrd="0" presId="urn:microsoft.com/office/officeart/2005/8/layout/vList2"/>
    <dgm:cxn modelId="{E5E2F326-DF46-4357-BB35-FA00349BBA35}" type="presParOf" srcId="{526ADFBF-3D0C-47F8-8211-3BD15B356F3C}" destId="{5CBCDB84-D856-4588-A79F-CC777059E9A4}" srcOrd="1" destOrd="0" presId="urn:microsoft.com/office/officeart/2005/8/layout/vList2"/>
    <dgm:cxn modelId="{795C05EA-6412-4714-B5C4-79D903D6944F}" type="presParOf" srcId="{526ADFBF-3D0C-47F8-8211-3BD15B356F3C}" destId="{63257D9E-C0C9-407E-AE0D-BC88BFAF250F}" srcOrd="2" destOrd="0" presId="urn:microsoft.com/office/officeart/2005/8/layout/vList2"/>
    <dgm:cxn modelId="{B02FE631-202D-4D40-93D8-694397B82DF5}" type="presParOf" srcId="{526ADFBF-3D0C-47F8-8211-3BD15B356F3C}" destId="{DE0C1775-84BB-4BAF-BB89-E660758B00D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014445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0D0D0D"/>
                </a:solidFill>
                <a:latin typeface="Roboto"/>
                <a:ea typeface="Roboto"/>
                <a:cs typeface="Roboto"/>
                <a:sym typeface="Roboto"/>
              </a:rPr>
              <a:t>"Welcome to our new session on Object-Oriented Programming (OOP)! In this session, we'll embark on a journey into the world of OOP, exploring its principles, concepts, and applications. Get ready to dive deep into the realm of classes, objects, inheritance, encapsulation, and polymorphism!"</a:t>
            </a: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612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"Let's dive into the concept of inheritance in object-oriented programming."</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"Imagine inheritance as passing down traits from parents to children. In programming, it's similar— one object acquires the properties and behaviors of another."</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"We have two key players: the parent class and the subclass, also known as the child class. The child class is a specialized version of the parent class, inheriting all its attributes and behaviors."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"But here's the cool part: the child class can also have its own unique traits that the parent class doesn't have. It's like adding toppings to a pizza—you still have the original base, but with extra flavor."</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"So, inheritance allows us to create a hierarchy of classes, promoting code reuse, and enabling us to build more specialized and efficient programs."</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sz="1200">
              <a:solidFill>
                <a:srgbClr val="0D0D0D"/>
              </a:solidFill>
              <a:latin typeface="Roboto"/>
              <a:ea typeface="Roboto"/>
              <a:cs typeface="Roboto"/>
              <a:sym typeface="Roboto"/>
            </a:endParaRPr>
          </a:p>
        </p:txBody>
      </p:sp>
      <p:sp>
        <p:nvSpPr>
          <p:cNvPr id="171" name="Google Shape;17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6647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"Let's take a closer look at an example of inheritance in C#."</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"We have two classes here: 'User' and 'JobSeeker.'"</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"'User' is our parent class, which has properties like 'Id,' 'Email,' and 'Password.' It also has a method called 'Login.'"</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"Now, 'JobSeeker' is our subclass, which inherits from 'User.' It adds its own properties like 'FirstName,' 'LastName,' 'Location,' and 'Phone,' as well as a method called 'ApplyJob.'"</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"So, with inheritance, 'JobSeeker' automatically gets all the properties and methods from 'User,' and we can also add new functionalities specific to 'JobSeeker.'"</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180" name="Google Shape;18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088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700">
                <a:solidFill>
                  <a:srgbClr val="0D0D0D"/>
                </a:solidFill>
                <a:latin typeface="Roboto"/>
                <a:ea typeface="Roboto"/>
                <a:cs typeface="Roboto"/>
                <a:sym typeface="Roboto"/>
              </a:rPr>
              <a:t>"In the 'Main' method of our program, we create an object of the 'JobSeeker' class and set values for its properties."</a:t>
            </a:r>
            <a:endParaRPr sz="17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700">
                <a:solidFill>
                  <a:srgbClr val="0D0D0D"/>
                </a:solidFill>
                <a:latin typeface="Roboto"/>
                <a:ea typeface="Roboto"/>
                <a:cs typeface="Roboto"/>
                <a:sym typeface="Roboto"/>
              </a:rPr>
              <a:t>"We can see how the 'JobSeeker' class inherits the properties and methods from the 'User' class, allowing us to access and utilize them seamlessly."</a:t>
            </a:r>
            <a:endParaRPr sz="17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700">
                <a:solidFill>
                  <a:srgbClr val="0D0D0D"/>
                </a:solidFill>
                <a:latin typeface="Roboto"/>
                <a:ea typeface="Roboto"/>
                <a:cs typeface="Roboto"/>
                <a:sym typeface="Roboto"/>
              </a:rPr>
              <a:t>"Through inheritance, we can build upon existing classes, promoting code reuse and making our programs more efficient and flexible."</a:t>
            </a:r>
            <a:endParaRPr sz="17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189" name="Google Shape;18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93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"Let's dive into the fundamental concept of abstraction in Object-Oriented Programming (OOP)."</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"At its core, abstraction is all about simplifying complexity by reducing details and allowing focus on essential concepts."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"For instance, when explaining a car's functionality, we might focus on steering, accelerating, and braking without discussing the intricacies of the engine. That's abstraction in action—highlighting essential features while hiding background details."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"In OOP, abstraction involves hiding the inner workings of objects, making it easier to understand and interact with them."</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"By embracing abstraction, we create code that's more manageable, maintainable, and adaptable to change."</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196" name="Google Shape;19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0587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dirty="0">
                <a:solidFill>
                  <a:srgbClr val="0D0D0D"/>
                </a:solidFill>
                <a:latin typeface="Roboto"/>
                <a:ea typeface="Roboto"/>
                <a:cs typeface="Roboto"/>
                <a:sym typeface="Roboto"/>
              </a:rPr>
              <a:t>"Let's explore the concept of abstract classes in Object-Oriented Programming (OOP)."</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dirty="0">
                <a:solidFill>
                  <a:srgbClr val="0D0D0D"/>
                </a:solidFill>
                <a:latin typeface="Roboto"/>
                <a:ea typeface="Roboto"/>
                <a:cs typeface="Roboto"/>
                <a:sym typeface="Roboto"/>
              </a:rPr>
              <a:t>"An abstract class serves as a blueprint for other classes, providing a common structure and behavior that subclasses can inherit."</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dirty="0">
                <a:solidFill>
                  <a:srgbClr val="0D0D0D"/>
                </a:solidFill>
                <a:latin typeface="Roboto"/>
                <a:ea typeface="Roboto"/>
                <a:cs typeface="Roboto"/>
                <a:sym typeface="Roboto"/>
              </a:rPr>
              <a:t>"Unlike regular classes, abstract classes cannot be instantiated directly. They often contain one or more abstract methods, which are declared but not implemented."</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dirty="0">
                <a:solidFill>
                  <a:srgbClr val="0D0D0D"/>
                </a:solidFill>
                <a:latin typeface="Roboto"/>
                <a:ea typeface="Roboto"/>
                <a:cs typeface="Roboto"/>
                <a:sym typeface="Roboto"/>
              </a:rPr>
              <a:t>"To use an abstract class, we must create a subclass that extends it and provides implementations for its abstract methods."</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dirty="0">
                <a:solidFill>
                  <a:srgbClr val="0D0D0D"/>
                </a:solidFill>
                <a:latin typeface="Roboto"/>
                <a:ea typeface="Roboto"/>
                <a:cs typeface="Roboto"/>
                <a:sym typeface="Roboto"/>
              </a:rPr>
              <a:t>"Abstract classes are useful for defining common functionality shared among related classes, while still allowing each subclass to customize its behavior."</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US" sz="1200" dirty="0">
                <a:solidFill>
                  <a:srgbClr val="0D0D0D"/>
                </a:solidFill>
                <a:latin typeface="Roboto"/>
                <a:ea typeface="Roboto"/>
                <a:cs typeface="Roboto"/>
                <a:sym typeface="Roboto"/>
              </a:rPr>
              <a:t>"By defining abstract classes, we can promote code reuse, modularity, and maintainability in our applications."</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US" sz="1200" dirty="0">
                <a:solidFill>
                  <a:srgbClr val="0D0D0D"/>
                </a:solidFill>
                <a:latin typeface="Roboto"/>
                <a:ea typeface="Roboto"/>
                <a:cs typeface="Roboto"/>
                <a:sym typeface="Roboto"/>
              </a:rPr>
              <a:t>"This code snippet defines an abstract class named 'User' in C#."</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US" sz="1200" dirty="0">
                <a:solidFill>
                  <a:srgbClr val="0D0D0D"/>
                </a:solidFill>
                <a:latin typeface="Roboto"/>
                <a:ea typeface="Roboto"/>
                <a:cs typeface="Roboto"/>
                <a:sym typeface="Roboto"/>
              </a:rPr>
              <a:t>"The class contains properties for 'Id', 'Email', and 'Password', which are common attributes for users."</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US" sz="1200" dirty="0">
                <a:solidFill>
                  <a:srgbClr val="0D0D0D"/>
                </a:solidFill>
                <a:latin typeface="Roboto"/>
                <a:ea typeface="Roboto"/>
                <a:cs typeface="Roboto"/>
                <a:sym typeface="Roboto"/>
              </a:rPr>
              <a:t>"Additionally, there's a non-abstract method 'Login' that provides a default implementation for user login functionality."</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US" sz="1200" dirty="0">
                <a:solidFill>
                  <a:srgbClr val="0D0D0D"/>
                </a:solidFill>
                <a:latin typeface="Roboto"/>
                <a:ea typeface="Roboto"/>
                <a:cs typeface="Roboto"/>
                <a:sym typeface="Roboto"/>
              </a:rPr>
              <a:t>"However, the class also declares an abstract method 'Welcome', which means that any class inheriting from 'User' must provide its own implementation for the 'Welcome' method."</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US" sz="1200" dirty="0">
                <a:solidFill>
                  <a:srgbClr val="0D0D0D"/>
                </a:solidFill>
                <a:latin typeface="Roboto"/>
                <a:ea typeface="Roboto"/>
                <a:cs typeface="Roboto"/>
                <a:sym typeface="Roboto"/>
              </a:rPr>
              <a:t>"Abstract classes are useful for defining common behaviors and characteristics shared among related classes, while still allowing each subclass to customize its own functionality."</a:t>
            </a:r>
            <a:endParaRPr sz="1200" dirty="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dirty="0">
              <a:solidFill>
                <a:srgbClr val="0D0D0D"/>
              </a:solidFill>
              <a:latin typeface="Roboto"/>
              <a:ea typeface="Roboto"/>
              <a:cs typeface="Roboto"/>
              <a:sym typeface="Roboto"/>
            </a:endParaRPr>
          </a:p>
          <a:p>
            <a:pPr marL="0" lvl="0" indent="0" algn="l" rtl="0">
              <a:spcBef>
                <a:spcPts val="1500"/>
              </a:spcBef>
              <a:spcAft>
                <a:spcPts val="0"/>
              </a:spcAft>
              <a:buNone/>
            </a:pPr>
            <a:endParaRPr dirty="0"/>
          </a:p>
        </p:txBody>
      </p:sp>
      <p:sp>
        <p:nvSpPr>
          <p:cNvPr id="276" name="Google Shape;27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292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"Let's explore the concept of interfaces in object-oriented programming."</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"An interface serves as a blueprint for classes, defining a set of methods that must be implemented by any class that implements the interface."</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"Think of an interface as a contract - it specifies what methods a class must have, but it doesn't provide any implementation details. Instead, those details are left to the classes that implement the interface."</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"So, when we define an interface, we're essentially saying, 'Any class that wants to be considered this type must provide these methods.'"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"Interfaces enable us to achieve a form of multiple inheritance in our codebase, allowing classes to implement multiple interfaces to inherit behaviors from different sources."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"By using interfaces, we can promote code reusability, modularity, and flexibility in our object-oriented designs."</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66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"Let's explore the concept of interfaces in object-oriented programming."</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"An interface serves as a blueprint for classes, defining a set of methods that must be implemented by any class that implements the interface."</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"Think of an interface as a contract - it specifies what methods a class must have, but it doesn't provide any implementation details. Instead, those details are left to the classes that implement the interface."</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"So, when we define an interface, we're essentially saying, 'Any class that wants to be considered this type must provide these methods.'"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"Interfaces enable us to achieve a form of multiple inheritance in our codebase, allowing classes to implement multiple interfaces to inherit behaviors from different sources."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"By using interfaces, we can promote code reusability, modularity, and flexibility in our object-oriented designs."</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39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"Let's delve into the concept of encapsulation in Object-Oriented Programming (OOP)."</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"Encapsulation involves hiding the internal state and functionality of an object, allowing access only through a public set of functions."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"Think of encapsulation as a black box: you send data to a method, it performs some operations on that data internally, and returns an output to the caller. The caller doesn't need to know or care about the inner workings of the method—that's encapsulation at work."</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"By encapsulating data and functionality within objects, we ensure the integrity of the data by preventing users from directly accessing or modifying it. This helps maintain consistency and validity of the object's state."</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"Encapsulation plays a crucial role in promoting modularity, reusability, and maintainability of code, making it easier to develop and manage complex software systems."</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213" name="Google Shape;213;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3403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0"/>
              </a:spcAft>
              <a:buNone/>
            </a:pPr>
            <a:r>
              <a:rPr lang="en-US" sz="1200">
                <a:solidFill>
                  <a:srgbClr val="0D0D0D"/>
                </a:solidFill>
                <a:latin typeface="Roboto"/>
                <a:ea typeface="Roboto"/>
                <a:cs typeface="Roboto"/>
                <a:sym typeface="Roboto"/>
              </a:rPr>
              <a:t>"Let's explore the concept of polymorphism in Object-Oriented Programming (OOP)."</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US" sz="1200">
                <a:solidFill>
                  <a:srgbClr val="0D0D0D"/>
                </a:solidFill>
                <a:latin typeface="Roboto"/>
                <a:ea typeface="Roboto"/>
                <a:cs typeface="Roboto"/>
                <a:sym typeface="Roboto"/>
              </a:rPr>
              <a:t>"The word 'polymorphism' originates from Greek, meaning 'having several different forms.'"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US" sz="1200">
                <a:solidFill>
                  <a:srgbClr val="0D0D0D"/>
                </a:solidFill>
                <a:latin typeface="Roboto"/>
                <a:ea typeface="Roboto"/>
                <a:cs typeface="Roboto"/>
                <a:sym typeface="Roboto"/>
              </a:rPr>
              <a:t>"At its core, polymorphism refers to the ability of objects to exhibit different behaviors or forms in different contexts."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US" sz="1200">
                <a:solidFill>
                  <a:srgbClr val="0D0D0D"/>
                </a:solidFill>
                <a:latin typeface="Roboto"/>
                <a:ea typeface="Roboto"/>
                <a:cs typeface="Roboto"/>
                <a:sym typeface="Roboto"/>
              </a:rPr>
              <a:t>"Think of it as one interface having many implementations. An object can respond to the same message or method call in different ways depending on the context."</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1500"/>
              </a:spcAft>
              <a:buNone/>
            </a:pPr>
            <a:r>
              <a:rPr lang="en-US" sz="1200">
                <a:solidFill>
                  <a:srgbClr val="0D0D0D"/>
                </a:solidFill>
                <a:latin typeface="Roboto"/>
                <a:ea typeface="Roboto"/>
                <a:cs typeface="Roboto"/>
                <a:sym typeface="Roboto"/>
              </a:rPr>
              <a:t>"We can achieve polymorphism in OOP through two main techniques: method overloading and method overriding."</a:t>
            </a:r>
            <a:endParaRPr sz="1200">
              <a:solidFill>
                <a:srgbClr val="0D0D0D"/>
              </a:solidFill>
              <a:latin typeface="Roboto"/>
              <a:ea typeface="Roboto"/>
              <a:cs typeface="Roboto"/>
              <a:sym typeface="Roboto"/>
            </a:endParaRPr>
          </a:p>
        </p:txBody>
      </p:sp>
      <p:sp>
        <p:nvSpPr>
          <p:cNvPr id="222" name="Google Shape;22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9122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"Let's delve into the concept of method overloading in Object-Oriented Programming (OOP)."</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"Method overloading allows us to define multiple methods with the same name but different signatures within the same class."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"Signature refers to the number or type of arguments that a method accepts."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"For example, we can have multiple methods named 'CalculateArea' in a class, each accepting different parameters such as the dimensions of a shape or additional options."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"By providing multiple versions of the same method with different parameter lists, we can cater to different scenarios and improve code readability."</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"Method overloading is a powerful tool that enhances the flexibility and usability of our codebase."</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231" name="Google Shape;231;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538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1200">
                <a:solidFill>
                  <a:srgbClr val="0D0D0D"/>
                </a:solidFill>
                <a:latin typeface="Roboto"/>
                <a:ea typeface="Roboto"/>
                <a:cs typeface="Roboto"/>
                <a:sym typeface="Roboto"/>
              </a:rPr>
              <a:t>"Object-Oriented Programming (OOP) is a fundamental programming paradigm that mirrors how we perceive and interact with the real world."</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US" sz="1200">
                <a:solidFill>
                  <a:srgbClr val="0D0D0D"/>
                </a:solidFill>
                <a:latin typeface="Roboto"/>
                <a:ea typeface="Roboto"/>
                <a:cs typeface="Roboto"/>
                <a:sym typeface="Roboto"/>
              </a:rPr>
              <a:t>"At its core, OOP treats a program as a collection of interacting objects, each capable of sending and receiving messages and processing data."</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US" sz="1200">
                <a:solidFill>
                  <a:srgbClr val="0D0D0D"/>
                </a:solidFill>
                <a:latin typeface="Roboto"/>
                <a:ea typeface="Roboto"/>
                <a:cs typeface="Roboto"/>
                <a:sym typeface="Roboto"/>
              </a:rPr>
              <a:t>"Throughout this session, we'll explore the principles of OOP, from encapsulation and inheritance to polymorphism, and understand how they empower us to build robust and maintainable software systems."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None/>
            </a:pPr>
            <a:endParaRPr/>
          </a:p>
        </p:txBody>
      </p:sp>
      <p:sp>
        <p:nvSpPr>
          <p:cNvPr id="93" name="Google Shape;9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9388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5591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"Let's explore the concept of method overriding in Object-Oriented Programming (OOP)."</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"Method overriding occurs when a subclass provides a specific implementation for a method that is already defined in its superclass."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"In other words, if a method in a subclass has the same name and type signature as a method in its superclass, then the method in the subclass is said to override the method in the superclass."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"This allows the subclass to customize or extend the behavior of inherited methods to suit its own requirements."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"Method overriding is a key feature of inheritance, enabling polymorphic behavior where objects of different classes can respond differently to the same method call."</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"By leveraging method overriding, we can achieve greater flexibility and modularity in our codebase."</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249" name="Google Shape;249;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444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197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2292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smtClean="0"/>
              <a:t>Conclusion</a:t>
            </a:r>
            <a:r>
              <a:rPr lang="en-IN" baseline="0" dirty="0" smtClean="0"/>
              <a:t> : </a:t>
            </a:r>
          </a:p>
          <a:p>
            <a:pPr marL="158750" indent="0">
              <a:buNone/>
            </a:pPr>
            <a:endParaRPr lang="en-IN" baseline="0" dirty="0" smtClean="0"/>
          </a:p>
          <a:p>
            <a:pPr marL="158750" indent="0">
              <a:buNone/>
            </a:pPr>
            <a:endParaRPr lang="en-IN" baseline="0" dirty="0" smtClean="0"/>
          </a:p>
          <a:p>
            <a:pPr marL="158750" indent="0">
              <a:buNone/>
            </a:pPr>
            <a:endParaRPr lang="en-IN" dirty="0"/>
          </a:p>
        </p:txBody>
      </p:sp>
    </p:spTree>
    <p:extLst>
      <p:ext uri="{BB962C8B-B14F-4D97-AF65-F5344CB8AC3E}">
        <p14:creationId xmlns:p14="http://schemas.microsoft.com/office/powerpoint/2010/main" val="2078677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2851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"Let's delve into why Object-Oriented Programming (OOP) is such a popular choice among developers."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"First and foremost, OOP offers modularity, allowing us to break down our code into smaller, more manageable pieces called objects. This makes our code easier to understand, maintain, and debug."</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"Another significant advantage is reusability. With OOP, we can create classes and objects that can be reused across different parts of our application or even in different projects, saving time and effort."</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"Security is also a key benefit of OOP. By encapsulating data within objects and using access modifiers, we can control access to sensitive information, reducing the risk of unauthorized access or manipulation."</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"OOP provides flexibility, allowing us to easily modify and extend our code as requirements change. This adaptability ensures that our applications can evolve over time without requiring major rewrites."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"And finally, OOP promotes scalability. By designing our applications with well-defined classes and objects, we can easily scale our codebase to handle larger datasets or accommodate new features."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"Overall, these benefits make Object-Oriented Programming a powerful paradigm for building robust, maintainable, and scalable software solutions."</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23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Clr>
                <a:schemeClr val="dk1"/>
              </a:buClr>
              <a:buSzPts val="1100"/>
              <a:buFont typeface="Arial"/>
              <a:buNone/>
            </a:pPr>
            <a:r>
              <a:rPr lang="en-US" sz="2100">
                <a:solidFill>
                  <a:srgbClr val="0D0D0D"/>
                </a:solidFill>
                <a:latin typeface="Roboto"/>
                <a:ea typeface="Roboto"/>
                <a:cs typeface="Roboto"/>
                <a:sym typeface="Roboto"/>
              </a:rPr>
              <a:t>Object-Oriented Programming (OOP) revolves around seven key concepts: class, object, method, inheritance, abstraction, encapsulation, and polymorphism.</a:t>
            </a:r>
            <a:endParaRPr sz="2100">
              <a:solidFill>
                <a:srgbClr val="0D0D0D"/>
              </a:solidFill>
              <a:latin typeface="Roboto"/>
              <a:ea typeface="Roboto"/>
              <a:cs typeface="Roboto"/>
              <a:sym typeface="Roboto"/>
            </a:endParaRPr>
          </a:p>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45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Alright, let's talk about classes - the building blocks of Object-Oriented Programming."</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"Think of a class as a blueprint or template for creating objects. It defines what an object of that type will look like and what it can do."</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"So, in simpler terms, a class defines the characteristics, or attributes, of an object, like its color, size, or shape. It also outlines what actions, or methods, the object can perform, like moving, jumping, or singing."</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119" name="Google Shape;11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2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"Let's dive into an example to understand classes better. Imagine we have a class called 'Job'."</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"Now, just like in real life, a job has certain attributes and methods. Attributes are like the characteristics of the job, while methods are the actions it can perform."</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"So, for our 'Job' class, some attributes could include things like the job title, the company offering the job, the salary, responsibilities, and requirements."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"And when it comes to methods, well, our 'Job' class might have methods like 'Apply' to apply for the job, 'Interview' to schedule an interview, 'Accept Offer' to accept the job offer, and 'Resign' to resign from the job."</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"By defining these attributes and methods within our 'Job' class, we can create individual job objects with specific titles, companies, and actions associated with them."</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128" name="Google Shape;12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022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"For example, consider a class called 'JobSeeker'. It might have attributes like 'FirstName', 'LastName', and 'Location', and methods like 'ApplyJob'."</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"These attributes represent the characteristics of a job seeker, like their name and location. And the methods represent actions they can take, like applying for a job."</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"So, when we create an object from this class, it's like bringing that blueprint to life. We can create as many job seekers as we need, each with their own unique attributes and abilities."</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145" name="Google Shape;14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7528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"Let's dive into the world of objects in object-oriented programming."</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"Objects are essentially the building blocks of our code - they're entities that have behavior, hold information, and can interact with each other."</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"In pure OOP terms, an object is an instance of a class. Think of a class as a blueprint, and an object as a specific instance created from that blueprint."</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"For example, let's take our 'Job' class. We can create objects of this class, each representing a specific job listing."</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"These job objects would have attributes like title, company, salary, responsibilities, and requirements. And they'd also have methods like Apply, Interview, Accept Offer, and Resign."</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"But it's not just limited to jobs. Objects can represent anything - a dancer, a cook, We can create objects for dancers, cooks, or anything else we can think of. Each object contains class attributes and behaviors defined by its class."</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153" name="Google Shape;15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582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"For example, let's take a class called 'JobSeeker.' It might have attributes like 'FirstName,' 'LastName,' 'Location,' and 'Phone,' which represent its characteristics."</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"And it can also have methods like 'ApplyJob,' which represents what the object can do, like applying for a job."</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"So, in essence, a class combines both the attributes (or properties) and the behaviors (or methods) of an object."</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solidFill>
                  <a:srgbClr val="0D0D0D"/>
                </a:solidFill>
                <a:latin typeface="Roboto"/>
                <a:ea typeface="Roboto"/>
                <a:cs typeface="Roboto"/>
                <a:sym typeface="Roboto"/>
              </a:rPr>
              <a:t>"Using this blueprint, we can create multiple objects of the same type, each with its own set of characteristics and abilities."</a:t>
            </a:r>
            <a:endParaRPr sz="12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162" name="Google Shape;16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8895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6"/>
          <p:cNvSpPr>
            <a:spLocks noGrp="1"/>
          </p:cNvSpPr>
          <p:nvPr>
            <p:ph type="pic" idx="2"/>
          </p:nvPr>
        </p:nvSpPr>
        <p:spPr>
          <a:xfrm>
            <a:off x="5183188" y="987425"/>
            <a:ext cx="6172200" cy="4873625"/>
          </a:xfrm>
          <a:prstGeom prst="rect">
            <a:avLst/>
          </a:prstGeom>
          <a:noFill/>
          <a:ln>
            <a:noFill/>
          </a:ln>
        </p:spPr>
      </p:sp>
      <p:sp>
        <p:nvSpPr>
          <p:cNvPr id="64" name="Google Shape;64;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5" name="Google Shape;85;p1"/>
          <p:cNvPicPr preferRelativeResize="0"/>
          <p:nvPr/>
        </p:nvPicPr>
        <p:blipFill rotWithShape="1">
          <a:blip r:embed="rId3">
            <a:alphaModFix/>
          </a:blip>
          <a:srcRect l="8992" t="8814" r="2" b="19188"/>
          <a:stretch/>
        </p:blipFill>
        <p:spPr>
          <a:xfrm>
            <a:off x="1452133" y="704501"/>
            <a:ext cx="5749889" cy="4543237"/>
          </a:xfrm>
          <a:prstGeom prst="rect">
            <a:avLst/>
          </a:prstGeom>
          <a:noFill/>
          <a:ln>
            <a:noFill/>
          </a:ln>
        </p:spPr>
      </p:pic>
      <p:sp>
        <p:nvSpPr>
          <p:cNvPr id="86" name="Google Shape;86;p1"/>
          <p:cNvSpPr/>
          <p:nvPr/>
        </p:nvSpPr>
        <p:spPr>
          <a:xfrm flipH="1">
            <a:off x="3711652" y="0"/>
            <a:ext cx="8480347"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1"/>
          <p:cNvSpPr txBox="1">
            <a:spLocks noGrp="1"/>
          </p:cNvSpPr>
          <p:nvPr>
            <p:ph type="title"/>
          </p:nvPr>
        </p:nvSpPr>
        <p:spPr>
          <a:xfrm>
            <a:off x="7848600" y="1122363"/>
            <a:ext cx="4023360" cy="320413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800"/>
              <a:buFont typeface="Calibri"/>
              <a:buNone/>
            </a:pPr>
            <a:r>
              <a:rPr lang="en-US" sz="4800" b="1"/>
              <a:t>Object Oriented Programming </a:t>
            </a:r>
            <a:endParaRPr sz="4800" b="1"/>
          </a:p>
        </p:txBody>
      </p:sp>
      <p:sp>
        <p:nvSpPr>
          <p:cNvPr id="88" name="Google Shape;88;p1"/>
          <p:cNvSpPr/>
          <p:nvPr/>
        </p:nvSpPr>
        <p:spPr>
          <a:xfrm rot="5400000">
            <a:off x="8130540"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1"/>
          <p:cNvSpPr/>
          <p:nvPr/>
        </p:nvSpPr>
        <p:spPr>
          <a:xfrm>
            <a:off x="7851648" y="4546920"/>
            <a:ext cx="402336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0" name="Google Shape;90;p1" descr="Logo&#10;&#10;Description automatically generated"/>
          <p:cNvPicPr preferRelativeResize="0"/>
          <p:nvPr/>
        </p:nvPicPr>
        <p:blipFill rotWithShape="1">
          <a:blip r:embed="rId4">
            <a:alphaModFix/>
          </a:blip>
          <a:srcRect/>
          <a:stretch/>
        </p:blipFill>
        <p:spPr>
          <a:xfrm>
            <a:off x="368059" y="6171095"/>
            <a:ext cx="1233578" cy="3961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10"/>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10"/>
          <p:cNvSpPr txBox="1"/>
          <p:nvPr/>
        </p:nvSpPr>
        <p:spPr>
          <a:xfrm>
            <a:off x="792703" y="312775"/>
            <a:ext cx="5181510" cy="16715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4000" b="1">
                <a:solidFill>
                  <a:srgbClr val="1F3864"/>
                </a:solidFill>
                <a:latin typeface="Calibri"/>
                <a:ea typeface="Calibri"/>
                <a:cs typeface="Calibri"/>
                <a:sym typeface="Calibri"/>
              </a:rPr>
              <a:t>   </a:t>
            </a:r>
            <a:r>
              <a:rPr lang="en-US" sz="4000" b="1">
                <a:solidFill>
                  <a:srgbClr val="2F5496"/>
                </a:solidFill>
                <a:latin typeface="Calibri"/>
                <a:ea typeface="Calibri"/>
                <a:cs typeface="Calibri"/>
                <a:sym typeface="Calibri"/>
              </a:rPr>
              <a:t>Inheritance</a:t>
            </a:r>
            <a:endParaRPr sz="4000" b="1">
              <a:solidFill>
                <a:srgbClr val="2F5496"/>
              </a:solidFill>
              <a:latin typeface="Calibri"/>
              <a:ea typeface="Calibri"/>
              <a:cs typeface="Calibri"/>
              <a:sym typeface="Calibri"/>
            </a:endParaRPr>
          </a:p>
        </p:txBody>
      </p:sp>
      <p:sp>
        <p:nvSpPr>
          <p:cNvPr id="175" name="Google Shape;175;p10"/>
          <p:cNvSpPr txBox="1"/>
          <p:nvPr/>
        </p:nvSpPr>
        <p:spPr>
          <a:xfrm>
            <a:off x="792704" y="1989706"/>
            <a:ext cx="5900375" cy="2428476"/>
          </a:xfrm>
          <a:prstGeom prst="rect">
            <a:avLst/>
          </a:prstGeom>
          <a:noFill/>
          <a:ln>
            <a:noFill/>
          </a:ln>
        </p:spPr>
        <p:txBody>
          <a:bodyPr spcFirstLastPara="1" wrap="square" lIns="91425" tIns="45700" rIns="91425" bIns="45700" anchor="t" anchorCtr="0">
            <a:normAutofit fontScale="92500" lnSpcReduction="10000"/>
          </a:bodyPr>
          <a:lstStyle/>
          <a:p>
            <a:pPr marL="342900" marR="0" lvl="0" indent="-342900" algn="just" rtl="0">
              <a:spcBef>
                <a:spcPts val="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Inheritance can be defined as the process where one object acquires the properties of another. </a:t>
            </a:r>
            <a:endParaRPr sz="18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A subclass(child) is a specialized version of a class, which  inherits attributes and behaviors from the parent class</a:t>
            </a:r>
            <a:endParaRPr sz="18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A child may also have additional unique behaviors and properties of its own that its parent does not have.</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endParaRPr sz="2200">
              <a:solidFill>
                <a:schemeClr val="dk1"/>
              </a:solidFill>
              <a:latin typeface="Calibri"/>
              <a:ea typeface="Calibri"/>
              <a:cs typeface="Calibri"/>
              <a:sym typeface="Calibri"/>
            </a:endParaRPr>
          </a:p>
          <a:p>
            <a:pPr marL="342900" marR="0" lvl="0" indent="-213677" algn="just" rtl="0">
              <a:spcBef>
                <a:spcPts val="0"/>
              </a:spcBef>
              <a:spcAft>
                <a:spcPts val="0"/>
              </a:spcAft>
              <a:buClr>
                <a:schemeClr val="dk1"/>
              </a:buClr>
              <a:buSzPct val="100000"/>
              <a:buFont typeface="Arial"/>
              <a:buNone/>
            </a:pPr>
            <a:endParaRPr sz="22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200">
              <a:solidFill>
                <a:schemeClr val="dk1"/>
              </a:solidFill>
              <a:latin typeface="Calibri"/>
              <a:ea typeface="Calibri"/>
              <a:cs typeface="Calibri"/>
              <a:sym typeface="Calibri"/>
            </a:endParaRPr>
          </a:p>
          <a:p>
            <a:pPr marL="742950" marR="0" lvl="0" indent="-111125" algn="l" rtl="0">
              <a:lnSpc>
                <a:spcPct val="90000"/>
              </a:lnSpc>
              <a:spcBef>
                <a:spcPts val="6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0" marR="0" lvl="0" indent="117475" algn="l" rtl="0">
              <a:lnSpc>
                <a:spcPct val="90000"/>
              </a:lnSpc>
              <a:spcBef>
                <a:spcPts val="6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p:txBody>
      </p:sp>
      <p:pic>
        <p:nvPicPr>
          <p:cNvPr id="176" name="Google Shape;176;p10"/>
          <p:cNvPicPr preferRelativeResize="0"/>
          <p:nvPr/>
        </p:nvPicPr>
        <p:blipFill rotWithShape="1">
          <a:blip r:embed="rId3">
            <a:alphaModFix/>
          </a:blip>
          <a:srcRect/>
          <a:stretch/>
        </p:blipFill>
        <p:spPr>
          <a:xfrm>
            <a:off x="363298" y="6128439"/>
            <a:ext cx="1228725" cy="409575"/>
          </a:xfrm>
          <a:prstGeom prst="rect">
            <a:avLst/>
          </a:prstGeom>
          <a:noFill/>
          <a:ln>
            <a:noFill/>
          </a:ln>
        </p:spPr>
      </p:pic>
      <p:pic>
        <p:nvPicPr>
          <p:cNvPr id="177" name="Google Shape;177;p10" descr="Icon&#10;&#10;Description automatically generated"/>
          <p:cNvPicPr preferRelativeResize="0"/>
          <p:nvPr/>
        </p:nvPicPr>
        <p:blipFill rotWithShape="1">
          <a:blip r:embed="rId4">
            <a:alphaModFix/>
          </a:blip>
          <a:srcRect/>
          <a:stretch/>
        </p:blipFill>
        <p:spPr>
          <a:xfrm>
            <a:off x="7499230" y="1467929"/>
            <a:ext cx="3519576" cy="36058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11"/>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3" name="Google Shape;183;p11"/>
          <p:cNvPicPr preferRelativeResize="0"/>
          <p:nvPr/>
        </p:nvPicPr>
        <p:blipFill rotWithShape="1">
          <a:blip r:embed="rId3">
            <a:alphaModFix/>
          </a:blip>
          <a:srcRect/>
          <a:stretch/>
        </p:blipFill>
        <p:spPr>
          <a:xfrm>
            <a:off x="363298" y="6128439"/>
            <a:ext cx="1228725" cy="409575"/>
          </a:xfrm>
          <a:prstGeom prst="rect">
            <a:avLst/>
          </a:prstGeom>
          <a:noFill/>
          <a:ln>
            <a:noFill/>
          </a:ln>
        </p:spPr>
      </p:pic>
      <p:sp>
        <p:nvSpPr>
          <p:cNvPr id="184" name="Google Shape;184;p11"/>
          <p:cNvSpPr txBox="1"/>
          <p:nvPr/>
        </p:nvSpPr>
        <p:spPr>
          <a:xfrm>
            <a:off x="1605044" y="666091"/>
            <a:ext cx="35482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EXAMPLE :</a:t>
            </a:r>
            <a:endParaRPr sz="2000" b="1">
              <a:solidFill>
                <a:schemeClr val="dk1"/>
              </a:solidFill>
              <a:latin typeface="Calibri"/>
              <a:ea typeface="Calibri"/>
              <a:cs typeface="Calibri"/>
              <a:sym typeface="Calibri"/>
            </a:endParaRPr>
          </a:p>
        </p:txBody>
      </p:sp>
      <p:pic>
        <p:nvPicPr>
          <p:cNvPr id="185" name="Google Shape;185;p11"/>
          <p:cNvPicPr preferRelativeResize="0"/>
          <p:nvPr/>
        </p:nvPicPr>
        <p:blipFill rotWithShape="1">
          <a:blip r:embed="rId4">
            <a:alphaModFix/>
          </a:blip>
          <a:srcRect/>
          <a:stretch/>
        </p:blipFill>
        <p:spPr>
          <a:xfrm>
            <a:off x="1288718" y="1534204"/>
            <a:ext cx="4180935" cy="3567941"/>
          </a:xfrm>
          <a:prstGeom prst="rect">
            <a:avLst/>
          </a:prstGeom>
          <a:noFill/>
          <a:ln>
            <a:noFill/>
          </a:ln>
        </p:spPr>
      </p:pic>
      <p:pic>
        <p:nvPicPr>
          <p:cNvPr id="186" name="Google Shape;186;p11"/>
          <p:cNvPicPr preferRelativeResize="0"/>
          <p:nvPr/>
        </p:nvPicPr>
        <p:blipFill rotWithShape="1">
          <a:blip r:embed="rId5">
            <a:alphaModFix/>
          </a:blip>
          <a:srcRect/>
          <a:stretch/>
        </p:blipFill>
        <p:spPr>
          <a:xfrm>
            <a:off x="6556315" y="1484349"/>
            <a:ext cx="4295953" cy="36676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fade">
                                      <p:cBhvr>
                                        <p:cTn id="12" dur="500"/>
                                        <p:tgtEl>
                                          <p:spTgt spid="1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gtEl>
                                        <p:attrNameLst>
                                          <p:attrName>style.visibility</p:attrName>
                                        </p:attrNameLst>
                                      </p:cBhvr>
                                      <p:to>
                                        <p:strVal val="visible"/>
                                      </p:to>
                                    </p:set>
                                    <p:animEffect transition="in" filter="fade">
                                      <p:cBhvr>
                                        <p:cTn id="17"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2740324" y="1162361"/>
            <a:ext cx="7530859" cy="4633917"/>
          </a:xfrm>
          <a:prstGeom prst="rect">
            <a:avLst/>
          </a:prstGeom>
          <a:noFill/>
          <a:ln>
            <a:noFill/>
          </a:ln>
        </p:spPr>
      </p:pic>
      <p:pic>
        <p:nvPicPr>
          <p:cNvPr id="192" name="Google Shape;192;p12"/>
          <p:cNvPicPr preferRelativeResize="0"/>
          <p:nvPr/>
        </p:nvPicPr>
        <p:blipFill rotWithShape="1">
          <a:blip r:embed="rId4">
            <a:alphaModFix/>
          </a:blip>
          <a:srcRect/>
          <a:stretch/>
        </p:blipFill>
        <p:spPr>
          <a:xfrm>
            <a:off x="363298" y="6128439"/>
            <a:ext cx="1228725" cy="409575"/>
          </a:xfrm>
          <a:prstGeom prst="rect">
            <a:avLst/>
          </a:prstGeom>
          <a:noFill/>
          <a:ln>
            <a:noFill/>
          </a:ln>
        </p:spPr>
      </p:pic>
      <p:sp>
        <p:nvSpPr>
          <p:cNvPr id="193" name="Google Shape;193;p12"/>
          <p:cNvSpPr txBox="1"/>
          <p:nvPr/>
        </p:nvSpPr>
        <p:spPr>
          <a:xfrm>
            <a:off x="1130591" y="421676"/>
            <a:ext cx="35482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EXAMPLE :</a:t>
            </a:r>
            <a:endParaRPr sz="20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500"/>
                                        <p:tgtEl>
                                          <p:spTgt spid="1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13"/>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13"/>
          <p:cNvSpPr txBox="1"/>
          <p:nvPr/>
        </p:nvSpPr>
        <p:spPr>
          <a:xfrm>
            <a:off x="1281533" y="427794"/>
            <a:ext cx="5181510" cy="16715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4000" b="1">
                <a:solidFill>
                  <a:srgbClr val="2F5496"/>
                </a:solidFill>
                <a:latin typeface="Calibri"/>
                <a:ea typeface="Calibri"/>
                <a:cs typeface="Calibri"/>
                <a:sym typeface="Calibri"/>
              </a:rPr>
              <a:t>Abstraction</a:t>
            </a:r>
            <a:endParaRPr sz="4000" b="1">
              <a:solidFill>
                <a:srgbClr val="2F5496"/>
              </a:solidFill>
              <a:latin typeface="Calibri"/>
              <a:ea typeface="Calibri"/>
              <a:cs typeface="Calibri"/>
              <a:sym typeface="Calibri"/>
            </a:endParaRPr>
          </a:p>
        </p:txBody>
      </p:sp>
      <p:sp>
        <p:nvSpPr>
          <p:cNvPr id="200" name="Google Shape;200;p13"/>
          <p:cNvSpPr txBox="1"/>
          <p:nvPr/>
        </p:nvSpPr>
        <p:spPr>
          <a:xfrm>
            <a:off x="1281534" y="1975329"/>
            <a:ext cx="5900375" cy="2428476"/>
          </a:xfrm>
          <a:prstGeom prst="rect">
            <a:avLst/>
          </a:prstGeom>
          <a:noFill/>
          <a:ln>
            <a:noFill/>
          </a:ln>
        </p:spPr>
        <p:txBody>
          <a:bodyPr spcFirstLastPara="1" wrap="square" lIns="91425" tIns="45700" rIns="91425" bIns="45700" anchor="t" anchorCtr="0">
            <a:normAutofit fontScale="92500"/>
          </a:bodyPr>
          <a:lstStyle/>
          <a:p>
            <a:pPr marL="0" marR="0" lvl="0" indent="-129222" algn="just" rtl="0">
              <a:spcBef>
                <a:spcPts val="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Abstraction is the practice of reducing details so that someone can focus on a few concepts at a time</a:t>
            </a:r>
            <a:endParaRPr sz="1800">
              <a:solidFill>
                <a:schemeClr val="dk1"/>
              </a:solidFill>
              <a:latin typeface="Calibri"/>
              <a:ea typeface="Calibri"/>
              <a:cs typeface="Calibri"/>
              <a:sym typeface="Calibri"/>
            </a:endParaRPr>
          </a:p>
          <a:p>
            <a:pPr marL="0" marR="0" lvl="0" indent="-129222" algn="just" rtl="0">
              <a:spcBef>
                <a:spcPts val="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Abstraction is "To represent the essential feature without representing the background details.“</a:t>
            </a:r>
            <a:endParaRPr sz="1800">
              <a:solidFill>
                <a:schemeClr val="dk1"/>
              </a:solidFill>
              <a:latin typeface="Calibri"/>
              <a:ea typeface="Calibri"/>
              <a:cs typeface="Calibri"/>
              <a:sym typeface="Calibri"/>
            </a:endParaRPr>
          </a:p>
          <a:p>
            <a:pPr marL="0" marR="0" lvl="0" indent="-129222" algn="just" rtl="0">
              <a:spcBef>
                <a:spcPts val="0"/>
              </a:spcBef>
              <a:spcAft>
                <a:spcPts val="0"/>
              </a:spcAft>
              <a:buClr>
                <a:schemeClr val="dk1"/>
              </a:buClr>
              <a:buSzPct val="100000"/>
              <a:buFont typeface="Arial"/>
              <a:buChar char="•"/>
            </a:pPr>
            <a:r>
              <a:rPr lang="en-US" sz="2200">
                <a:solidFill>
                  <a:schemeClr val="dk1"/>
                </a:solidFill>
                <a:latin typeface="Calibri"/>
                <a:ea typeface="Calibri"/>
                <a:cs typeface="Calibri"/>
                <a:sym typeface="Calibri"/>
              </a:rPr>
              <a:t>Abstraction is the process of hiding the working style of an object, and showing the information of an object in an understandable manner.</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endParaRPr sz="2200">
              <a:solidFill>
                <a:schemeClr val="dk1"/>
              </a:solidFill>
              <a:latin typeface="Calibri"/>
              <a:ea typeface="Calibri"/>
              <a:cs typeface="Calibri"/>
              <a:sym typeface="Calibri"/>
            </a:endParaRPr>
          </a:p>
          <a:p>
            <a:pPr marL="0" marR="0" lvl="0" indent="0" algn="just" rtl="0">
              <a:spcBef>
                <a:spcPts val="0"/>
              </a:spcBef>
              <a:spcAft>
                <a:spcPts val="0"/>
              </a:spcAft>
              <a:buNone/>
            </a:pPr>
            <a:endParaRPr sz="2200">
              <a:solidFill>
                <a:schemeClr val="dk1"/>
              </a:solidFill>
              <a:latin typeface="Calibri"/>
              <a:ea typeface="Calibri"/>
              <a:cs typeface="Calibri"/>
              <a:sym typeface="Calibri"/>
            </a:endParaRPr>
          </a:p>
          <a:p>
            <a:pPr marL="342900" marR="0" lvl="0" indent="-213677" algn="just" rtl="0">
              <a:spcBef>
                <a:spcPts val="0"/>
              </a:spcBef>
              <a:spcAft>
                <a:spcPts val="0"/>
              </a:spcAft>
              <a:buClr>
                <a:schemeClr val="dk1"/>
              </a:buClr>
              <a:buSzPct val="100000"/>
              <a:buFont typeface="Arial"/>
              <a:buNone/>
            </a:pPr>
            <a:endParaRPr sz="22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200">
              <a:solidFill>
                <a:schemeClr val="dk1"/>
              </a:solidFill>
              <a:latin typeface="Calibri"/>
              <a:ea typeface="Calibri"/>
              <a:cs typeface="Calibri"/>
              <a:sym typeface="Calibri"/>
            </a:endParaRPr>
          </a:p>
          <a:p>
            <a:pPr marL="742950" marR="0" lvl="0" indent="-111125" algn="l" rtl="0">
              <a:lnSpc>
                <a:spcPct val="90000"/>
              </a:lnSpc>
              <a:spcBef>
                <a:spcPts val="6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0" marR="0" lvl="0" indent="117475" algn="l" rtl="0">
              <a:lnSpc>
                <a:spcPct val="90000"/>
              </a:lnSpc>
              <a:spcBef>
                <a:spcPts val="60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p:txBody>
      </p:sp>
      <p:pic>
        <p:nvPicPr>
          <p:cNvPr id="201" name="Google Shape;201;p13"/>
          <p:cNvPicPr preferRelativeResize="0"/>
          <p:nvPr/>
        </p:nvPicPr>
        <p:blipFill rotWithShape="1">
          <a:blip r:embed="rId3">
            <a:alphaModFix/>
          </a:blip>
          <a:srcRect/>
          <a:stretch/>
        </p:blipFill>
        <p:spPr>
          <a:xfrm>
            <a:off x="363298" y="6128439"/>
            <a:ext cx="1228725" cy="409575"/>
          </a:xfrm>
          <a:prstGeom prst="rect">
            <a:avLst/>
          </a:prstGeom>
          <a:noFill/>
          <a:ln>
            <a:noFill/>
          </a:ln>
        </p:spPr>
      </p:pic>
      <p:pic>
        <p:nvPicPr>
          <p:cNvPr id="202" name="Google Shape;202;p13" descr="Icon"/>
          <p:cNvPicPr preferRelativeResize="0"/>
          <p:nvPr/>
        </p:nvPicPr>
        <p:blipFill rotWithShape="1">
          <a:blip r:embed="rId4">
            <a:alphaModFix/>
          </a:blip>
          <a:srcRect l="6431" r="322" b="22468"/>
          <a:stretch/>
        </p:blipFill>
        <p:spPr>
          <a:xfrm>
            <a:off x="7196730" y="777240"/>
            <a:ext cx="4656658" cy="37479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gtEl>
                                        <p:attrNameLst>
                                          <p:attrName>style.visibility</p:attrName>
                                        </p:attrNameLst>
                                      </p:cBhvr>
                                      <p:to>
                                        <p:strVal val="visible"/>
                                      </p:to>
                                    </p:set>
                                    <p:animEffect transition="in" filter="fade">
                                      <p:cBhvr>
                                        <p:cTn id="12" dur="500"/>
                                        <p:tgtEl>
                                          <p:spTgt spid="2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
                                        </p:tgtEl>
                                        <p:attrNameLst>
                                          <p:attrName>style.visibility</p:attrName>
                                        </p:attrNameLst>
                                      </p:cBhvr>
                                      <p:to>
                                        <p:strVal val="visible"/>
                                      </p:to>
                                    </p:set>
                                    <p:animEffect transition="in" filter="fade">
                                      <p:cBhvr>
                                        <p:cTn id="17"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22"/>
          <p:cNvSpPr/>
          <p:nvPr/>
        </p:nvSpPr>
        <p:spPr>
          <a:xfrm>
            <a:off x="-1"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9" name="Google Shape;279;p22"/>
          <p:cNvPicPr preferRelativeResize="0"/>
          <p:nvPr/>
        </p:nvPicPr>
        <p:blipFill rotWithShape="1">
          <a:blip r:embed="rId3">
            <a:alphaModFix/>
          </a:blip>
          <a:srcRect/>
          <a:stretch/>
        </p:blipFill>
        <p:spPr>
          <a:xfrm>
            <a:off x="363298" y="6128439"/>
            <a:ext cx="1228725" cy="409575"/>
          </a:xfrm>
          <a:prstGeom prst="rect">
            <a:avLst/>
          </a:prstGeom>
          <a:noFill/>
          <a:ln>
            <a:noFill/>
          </a:ln>
        </p:spPr>
      </p:pic>
      <p:sp>
        <p:nvSpPr>
          <p:cNvPr id="280" name="Google Shape;280;p22"/>
          <p:cNvSpPr txBox="1"/>
          <p:nvPr/>
        </p:nvSpPr>
        <p:spPr>
          <a:xfrm>
            <a:off x="977660" y="1353541"/>
            <a:ext cx="5181600" cy="47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800" dirty="0">
                <a:solidFill>
                  <a:schemeClr val="accent1"/>
                </a:solidFill>
                <a:latin typeface="Calibri"/>
                <a:ea typeface="Calibri"/>
                <a:cs typeface="Calibri"/>
                <a:sym typeface="Calibri"/>
              </a:rPr>
              <a:t>Abstract class</a:t>
            </a:r>
            <a:endParaRPr sz="4800" dirty="0">
              <a:solidFill>
                <a:schemeClr val="accent1"/>
              </a:solidFill>
              <a:latin typeface="Calibri"/>
              <a:ea typeface="Calibri"/>
              <a:cs typeface="Calibri"/>
              <a:sym typeface="Calibri"/>
            </a:endParaRPr>
          </a:p>
          <a:p>
            <a:pPr marL="0" marR="0" lvl="0" indent="0" algn="l" rtl="0">
              <a:spcBef>
                <a:spcPts val="0"/>
              </a:spcBef>
              <a:spcAft>
                <a:spcPts val="0"/>
              </a:spcAft>
              <a:buNone/>
            </a:pPr>
            <a:endParaRPr sz="4400" b="1" dirty="0">
              <a:solidFill>
                <a:schemeClr val="accent1"/>
              </a:solidFill>
              <a:latin typeface="Calibri"/>
              <a:ea typeface="Calibri"/>
              <a:cs typeface="Calibri"/>
              <a:sym typeface="Calibri"/>
            </a:endParaRPr>
          </a:p>
          <a:p>
            <a:pPr marL="0" marR="0" lvl="0" indent="0" algn="l" rtl="0">
              <a:lnSpc>
                <a:spcPct val="90000"/>
              </a:lnSpc>
              <a:spcBef>
                <a:spcPts val="0"/>
              </a:spcBef>
              <a:spcAft>
                <a:spcPts val="0"/>
              </a:spcAft>
              <a:buNone/>
            </a:pPr>
            <a:endParaRPr sz="4000" b="1" dirty="0">
              <a:solidFill>
                <a:srgbClr val="1F3864"/>
              </a:solidFill>
              <a:latin typeface="Calibri"/>
              <a:ea typeface="Calibri"/>
              <a:cs typeface="Calibri"/>
              <a:sym typeface="Calibri"/>
            </a:endParaRPr>
          </a:p>
        </p:txBody>
      </p:sp>
      <p:sp>
        <p:nvSpPr>
          <p:cNvPr id="2" name="TextBox 1"/>
          <p:cNvSpPr txBox="1"/>
          <p:nvPr/>
        </p:nvSpPr>
        <p:spPr>
          <a:xfrm>
            <a:off x="363298" y="2151727"/>
            <a:ext cx="11390898"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An abstract class provides a common definition of a base class that can be shared by multiple derived classes</a:t>
            </a:r>
            <a:r>
              <a:rPr lang="en-US" sz="32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It can have both abstract methods (which are implemented by child classes) and regular methods (which provide common functionality).</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23"/>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 name="Google Shape;288;p23"/>
          <p:cNvSpPr txBox="1"/>
          <p:nvPr/>
        </p:nvSpPr>
        <p:spPr>
          <a:xfrm>
            <a:off x="803915" y="1167736"/>
            <a:ext cx="5972264" cy="952702"/>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n-US" sz="4800" b="1" dirty="0">
                <a:solidFill>
                  <a:schemeClr val="accent1"/>
                </a:solidFill>
                <a:latin typeface="Calibri"/>
                <a:ea typeface="Calibri"/>
                <a:cs typeface="Calibri"/>
                <a:sym typeface="Calibri"/>
              </a:rPr>
              <a:t>Interface</a:t>
            </a:r>
            <a:endParaRPr sz="4800" b="1" dirty="0">
              <a:solidFill>
                <a:schemeClr val="accent1"/>
              </a:solidFill>
              <a:latin typeface="Calibri"/>
              <a:ea typeface="Calibri"/>
              <a:cs typeface="Calibri"/>
              <a:sym typeface="Calibri"/>
            </a:endParaRPr>
          </a:p>
          <a:p>
            <a:pPr marL="0" marR="0" lvl="0" indent="0" algn="l" rtl="0">
              <a:spcBef>
                <a:spcPts val="0"/>
              </a:spcBef>
              <a:spcAft>
                <a:spcPts val="0"/>
              </a:spcAft>
              <a:buNone/>
            </a:pPr>
            <a:endParaRPr sz="4400" b="1" dirty="0">
              <a:solidFill>
                <a:schemeClr val="accent1"/>
              </a:solidFill>
              <a:latin typeface="Calibri"/>
              <a:ea typeface="Calibri"/>
              <a:cs typeface="Calibri"/>
              <a:sym typeface="Calibri"/>
            </a:endParaRPr>
          </a:p>
          <a:p>
            <a:pPr marL="0" marR="0" lvl="0" indent="0" algn="l" rtl="0">
              <a:lnSpc>
                <a:spcPct val="90000"/>
              </a:lnSpc>
              <a:spcBef>
                <a:spcPts val="0"/>
              </a:spcBef>
              <a:spcAft>
                <a:spcPts val="0"/>
              </a:spcAft>
              <a:buNone/>
            </a:pPr>
            <a:endParaRPr sz="4000" b="1" dirty="0">
              <a:solidFill>
                <a:srgbClr val="1F3864"/>
              </a:solidFill>
              <a:latin typeface="Calibri"/>
              <a:ea typeface="Calibri"/>
              <a:cs typeface="Calibri"/>
              <a:sym typeface="Calibri"/>
            </a:endParaRPr>
          </a:p>
        </p:txBody>
      </p:sp>
      <p:pic>
        <p:nvPicPr>
          <p:cNvPr id="289" name="Google Shape;289;p23"/>
          <p:cNvPicPr preferRelativeResize="0"/>
          <p:nvPr/>
        </p:nvPicPr>
        <p:blipFill rotWithShape="1">
          <a:blip r:embed="rId3">
            <a:alphaModFix/>
          </a:blip>
          <a:srcRect/>
          <a:stretch/>
        </p:blipFill>
        <p:spPr>
          <a:xfrm>
            <a:off x="363298" y="6128439"/>
            <a:ext cx="1228725" cy="409575"/>
          </a:xfrm>
          <a:prstGeom prst="rect">
            <a:avLst/>
          </a:prstGeom>
          <a:noFill/>
          <a:ln>
            <a:noFill/>
          </a:ln>
        </p:spPr>
      </p:pic>
      <p:sp>
        <p:nvSpPr>
          <p:cNvPr id="2" name="TextBox 1"/>
          <p:cNvSpPr txBox="1"/>
          <p:nvPr/>
        </p:nvSpPr>
        <p:spPr>
          <a:xfrm>
            <a:off x="363298" y="1905506"/>
            <a:ext cx="11570201"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An interface defines what a class or </a:t>
            </a:r>
            <a:r>
              <a:rPr lang="en-US" sz="3200" dirty="0" err="1">
                <a:latin typeface="Times New Roman" panose="02020603050405020304" pitchFamily="18" charset="0"/>
                <a:cs typeface="Times New Roman" panose="02020603050405020304" pitchFamily="18" charset="0"/>
              </a:rPr>
              <a:t>struct</a:t>
            </a:r>
            <a:r>
              <a:rPr lang="en-US" sz="3200" dirty="0">
                <a:latin typeface="Times New Roman" panose="02020603050405020304" pitchFamily="18" charset="0"/>
                <a:cs typeface="Times New Roman" panose="02020603050405020304" pitchFamily="18" charset="0"/>
              </a:rPr>
              <a:t> should do, but not how it does it</a:t>
            </a:r>
            <a:r>
              <a:rPr lang="en-US" sz="32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It only contains method declarations, and the implementing class provides the logic for those methods</a:t>
            </a:r>
            <a:r>
              <a:rPr lang="en-US" sz="32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Since C# does not support multiple inheritance for classes, interfaces allow a class to inherit multiple contracts.</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23"/>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9" name="Google Shape;289;p23"/>
          <p:cNvPicPr preferRelativeResize="0"/>
          <p:nvPr/>
        </p:nvPicPr>
        <p:blipFill rotWithShape="1">
          <a:blip r:embed="rId3">
            <a:alphaModFix/>
          </a:blip>
          <a:srcRect/>
          <a:stretch/>
        </p:blipFill>
        <p:spPr>
          <a:xfrm>
            <a:off x="363298" y="6128439"/>
            <a:ext cx="1228725" cy="409575"/>
          </a:xfrm>
          <a:prstGeom prst="rect">
            <a:avLst/>
          </a:prstGeom>
          <a:noFill/>
          <a:ln>
            <a:noFill/>
          </a:ln>
        </p:spPr>
      </p:pic>
      <p:sp>
        <p:nvSpPr>
          <p:cNvPr id="3" name="TextBox 2"/>
          <p:cNvSpPr txBox="1"/>
          <p:nvPr/>
        </p:nvSpPr>
        <p:spPr>
          <a:xfrm>
            <a:off x="138896" y="277792"/>
            <a:ext cx="11898775" cy="1015663"/>
          </a:xfrm>
          <a:prstGeom prst="rect">
            <a:avLst/>
          </a:prstGeom>
          <a:noFill/>
        </p:spPr>
        <p:txBody>
          <a:bodyPr wrap="square" rtlCol="0">
            <a:spAutoFit/>
          </a:bodyPr>
          <a:lstStyle/>
          <a:p>
            <a:pPr algn="ctr"/>
            <a:r>
              <a:rPr lang="en-IN" sz="3200" dirty="0" smtClean="0">
                <a:solidFill>
                  <a:srgbClr val="002060"/>
                </a:solidFill>
                <a:latin typeface="Times New Roman" panose="02020603050405020304" pitchFamily="18" charset="0"/>
                <a:cs typeface="Times New Roman" panose="02020603050405020304" pitchFamily="18" charset="0"/>
              </a:rPr>
              <a:t>Difference between Abstract Class and Interface</a:t>
            </a:r>
          </a:p>
          <a:p>
            <a:endParaRPr lang="en-IN" sz="28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243789745"/>
              </p:ext>
            </p:extLst>
          </p:nvPr>
        </p:nvGraphicFramePr>
        <p:xfrm>
          <a:off x="1163255" y="1412112"/>
          <a:ext cx="9850056" cy="4271060"/>
        </p:xfrm>
        <a:graphic>
          <a:graphicData uri="http://schemas.openxmlformats.org/drawingml/2006/table">
            <a:tbl>
              <a:tblPr firstRow="1" bandRow="1">
                <a:tableStyleId>{5C22544A-7EE6-4342-B048-85BDC9FD1C3A}</a:tableStyleId>
              </a:tblPr>
              <a:tblGrid>
                <a:gridCol w="4925028"/>
                <a:gridCol w="4925028"/>
              </a:tblGrid>
              <a:tr h="854212">
                <a:tc>
                  <a:txBody>
                    <a:bodyPr/>
                    <a:lstStyle/>
                    <a:p>
                      <a:pPr algn="ctr"/>
                      <a:r>
                        <a:rPr lang="en-IN" sz="3200" dirty="0" smtClean="0"/>
                        <a:t>Abstract Class</a:t>
                      </a:r>
                      <a:endParaRPr lang="en-IN" sz="3200" dirty="0"/>
                    </a:p>
                  </a:txBody>
                  <a:tcPr/>
                </a:tc>
                <a:tc>
                  <a:txBody>
                    <a:bodyPr/>
                    <a:lstStyle/>
                    <a:p>
                      <a:pPr algn="ctr"/>
                      <a:r>
                        <a:rPr lang="en-IN" sz="3200" dirty="0" smtClean="0">
                          <a:latin typeface="Times New Roman" panose="02020603050405020304" pitchFamily="18" charset="0"/>
                          <a:cs typeface="Times New Roman" panose="02020603050405020304" pitchFamily="18" charset="0"/>
                        </a:rPr>
                        <a:t>Interface</a:t>
                      </a:r>
                      <a:endParaRPr lang="en-IN" sz="3200" dirty="0">
                        <a:latin typeface="Times New Roman" panose="02020603050405020304" pitchFamily="18" charset="0"/>
                        <a:cs typeface="Times New Roman" panose="02020603050405020304" pitchFamily="18" charset="0"/>
                      </a:endParaRPr>
                    </a:p>
                  </a:txBody>
                  <a:tcPr/>
                </a:tc>
              </a:tr>
              <a:tr h="854212">
                <a:tc>
                  <a:txBody>
                    <a:bodyPr/>
                    <a:lstStyle/>
                    <a:p>
                      <a:r>
                        <a:rPr lang="en-US" sz="2000" dirty="0" smtClean="0">
                          <a:latin typeface="Times New Roman" panose="02020603050405020304" pitchFamily="18" charset="0"/>
                          <a:cs typeface="Times New Roman" panose="02020603050405020304" pitchFamily="18" charset="0"/>
                        </a:rPr>
                        <a:t>Can have both abstract and non-abstract methods.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Contains only method declarations (until C# 8.0 added default implementations)</a:t>
                      </a:r>
                      <a:endParaRPr lang="en-IN" sz="2000" dirty="0">
                        <a:latin typeface="Times New Roman" panose="02020603050405020304" pitchFamily="18" charset="0"/>
                        <a:cs typeface="Times New Roman" panose="02020603050405020304" pitchFamily="18" charset="0"/>
                      </a:endParaRPr>
                    </a:p>
                  </a:txBody>
                  <a:tcPr/>
                </a:tc>
              </a:tr>
              <a:tr h="854212">
                <a:tc>
                  <a:txBody>
                    <a:bodyPr/>
                    <a:lstStyle/>
                    <a:p>
                      <a:r>
                        <a:rPr lang="en-US" sz="2000" dirty="0" smtClean="0">
                          <a:latin typeface="Times New Roman" panose="02020603050405020304" pitchFamily="18" charset="0"/>
                          <a:cs typeface="Times New Roman" panose="02020603050405020304" pitchFamily="18" charset="0"/>
                        </a:rPr>
                        <a:t>Can include fields, constructors, and properties.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Cannot have fields or constructors.</a:t>
                      </a:r>
                      <a:endParaRPr lang="en-IN" sz="2000" dirty="0">
                        <a:latin typeface="Times New Roman" panose="02020603050405020304" pitchFamily="18" charset="0"/>
                        <a:cs typeface="Times New Roman" panose="02020603050405020304" pitchFamily="18" charset="0"/>
                      </a:endParaRPr>
                    </a:p>
                  </a:txBody>
                  <a:tcPr/>
                </a:tc>
              </a:tr>
              <a:tr h="854212">
                <a:tc>
                  <a:txBody>
                    <a:bodyPr/>
                    <a:lstStyle/>
                    <a:p>
                      <a:r>
                        <a:rPr lang="en-IN" sz="2000" dirty="0" smtClean="0">
                          <a:latin typeface="Times New Roman" panose="02020603050405020304" pitchFamily="18" charset="0"/>
                          <a:cs typeface="Times New Roman" panose="02020603050405020304" pitchFamily="18" charset="0"/>
                        </a:rPr>
                        <a:t>Supports single inheritance.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smtClean="0">
                          <a:latin typeface="Times New Roman" panose="02020603050405020304" pitchFamily="18" charset="0"/>
                          <a:cs typeface="Times New Roman" panose="02020603050405020304" pitchFamily="18" charset="0"/>
                        </a:rPr>
                        <a:t>Supports multiple inheritance.</a:t>
                      </a:r>
                      <a:endParaRPr lang="en-IN" sz="2000" dirty="0">
                        <a:latin typeface="Times New Roman" panose="02020603050405020304" pitchFamily="18" charset="0"/>
                        <a:cs typeface="Times New Roman" panose="02020603050405020304" pitchFamily="18" charset="0"/>
                      </a:endParaRPr>
                    </a:p>
                  </a:txBody>
                  <a:tcPr/>
                </a:tc>
              </a:tr>
              <a:tr h="854212">
                <a:tc>
                  <a:txBody>
                    <a:bodyPr/>
                    <a:lstStyle/>
                    <a:p>
                      <a:r>
                        <a:rPr lang="en-IN" sz="2000" dirty="0" smtClean="0">
                          <a:latin typeface="Times New Roman" panose="02020603050405020304" pitchFamily="18" charset="0"/>
                          <a:cs typeface="Times New Roman" panose="02020603050405020304" pitchFamily="18" charset="0"/>
                        </a:rPr>
                        <a:t>Allows access modifiers.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All methods are public by default.</a:t>
                      </a:r>
                      <a:endParaRPr lang="en-IN" sz="20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843361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15"/>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5"/>
          <p:cNvSpPr txBox="1"/>
          <p:nvPr/>
        </p:nvSpPr>
        <p:spPr>
          <a:xfrm>
            <a:off x="1281533" y="427794"/>
            <a:ext cx="5181510" cy="1671569"/>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n-US" sz="4000" b="1">
                <a:solidFill>
                  <a:srgbClr val="2F5496"/>
                </a:solidFill>
                <a:latin typeface="Calibri"/>
                <a:ea typeface="Calibri"/>
                <a:cs typeface="Calibri"/>
                <a:sym typeface="Calibri"/>
              </a:rPr>
              <a:t>Encapsulation</a:t>
            </a:r>
            <a:endParaRPr sz="4000" b="1">
              <a:solidFill>
                <a:srgbClr val="2F5496"/>
              </a:solidFill>
              <a:latin typeface="Calibri"/>
              <a:ea typeface="Calibri"/>
              <a:cs typeface="Calibri"/>
              <a:sym typeface="Calibri"/>
            </a:endParaRPr>
          </a:p>
          <a:p>
            <a:pPr marL="0" marR="0" lvl="0" indent="0" algn="l" rtl="0">
              <a:lnSpc>
                <a:spcPct val="90000"/>
              </a:lnSpc>
              <a:spcBef>
                <a:spcPts val="0"/>
              </a:spcBef>
              <a:spcAft>
                <a:spcPts val="0"/>
              </a:spcAft>
              <a:buNone/>
            </a:pPr>
            <a:endParaRPr sz="4000" b="1">
              <a:solidFill>
                <a:srgbClr val="1F3864"/>
              </a:solidFill>
              <a:latin typeface="Calibri"/>
              <a:ea typeface="Calibri"/>
              <a:cs typeface="Calibri"/>
              <a:sym typeface="Calibri"/>
            </a:endParaRPr>
          </a:p>
        </p:txBody>
      </p:sp>
      <p:sp>
        <p:nvSpPr>
          <p:cNvPr id="217" name="Google Shape;217;p15"/>
          <p:cNvSpPr txBox="1"/>
          <p:nvPr/>
        </p:nvSpPr>
        <p:spPr>
          <a:xfrm>
            <a:off x="1137760" y="1515254"/>
            <a:ext cx="5929130" cy="2428476"/>
          </a:xfrm>
          <a:prstGeom prst="rect">
            <a:avLst/>
          </a:prstGeom>
          <a:noFill/>
          <a:ln>
            <a:noFill/>
          </a:ln>
        </p:spPr>
        <p:txBody>
          <a:bodyPr spcFirstLastPara="1" wrap="square" lIns="91425" tIns="45700" rIns="91425" bIns="45700" anchor="t" anchorCtr="0">
            <a:noAutofit/>
          </a:bodyPr>
          <a:lstStyle/>
          <a:p>
            <a:pPr marL="0" marR="0" lvl="0" indent="-127000" algn="just"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Encapsulation Hiding the internal state and functionality of an object and only allowing access through a public set of functions..</a:t>
            </a:r>
            <a:endParaRPr sz="2000">
              <a:solidFill>
                <a:schemeClr val="dk1"/>
              </a:solidFill>
              <a:latin typeface="Calibri"/>
              <a:ea typeface="Calibri"/>
              <a:cs typeface="Calibri"/>
              <a:sym typeface="Calibri"/>
            </a:endParaRPr>
          </a:p>
          <a:p>
            <a:pPr marL="0" marR="0" lvl="0" indent="-127000" algn="just"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Think of encapsulation as a black box; data is sent to a method, a lot of work goes on using the data, of which you don't know or care about. An output is returned to the caller. That is the process of encapsulation, or information hiding.</a:t>
            </a:r>
            <a:endParaRPr sz="2000">
              <a:solidFill>
                <a:schemeClr val="dk1"/>
              </a:solidFill>
              <a:latin typeface="Calibri"/>
              <a:ea typeface="Calibri"/>
              <a:cs typeface="Calibri"/>
              <a:sym typeface="Calibri"/>
            </a:endParaRPr>
          </a:p>
          <a:p>
            <a:pPr marL="0" marR="0" lvl="0" indent="-127000" algn="just"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Encapsulation guarantees the integrity of the data contained in the object by preventing users from changing internal data into something invalid.</a:t>
            </a:r>
            <a:endParaRPr sz="20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a:solidFill>
                <a:schemeClr val="dk1"/>
              </a:solidFill>
              <a:latin typeface="Calibri"/>
              <a:ea typeface="Calibri"/>
              <a:cs typeface="Calibri"/>
              <a:sym typeface="Calibri"/>
            </a:endParaRPr>
          </a:p>
          <a:p>
            <a:pPr marL="0" marR="0" lvl="0" indent="0" algn="just" rtl="0">
              <a:spcBef>
                <a:spcPts val="0"/>
              </a:spcBef>
              <a:spcAft>
                <a:spcPts val="0"/>
              </a:spcAft>
              <a:buNone/>
            </a:pPr>
            <a:endParaRPr sz="2200">
              <a:solidFill>
                <a:schemeClr val="dk1"/>
              </a:solidFill>
              <a:latin typeface="Calibri"/>
              <a:ea typeface="Calibri"/>
              <a:cs typeface="Calibri"/>
              <a:sym typeface="Calibri"/>
            </a:endParaRPr>
          </a:p>
          <a:p>
            <a:pPr marL="0" marR="0" lvl="0" indent="0" algn="just" rtl="0">
              <a:spcBef>
                <a:spcPts val="0"/>
              </a:spcBef>
              <a:spcAft>
                <a:spcPts val="0"/>
              </a:spcAft>
              <a:buNone/>
            </a:pPr>
            <a:endParaRPr sz="2200">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200">
              <a:solidFill>
                <a:schemeClr val="dk1"/>
              </a:solidFill>
              <a:latin typeface="Calibri"/>
              <a:ea typeface="Calibri"/>
              <a:cs typeface="Calibri"/>
              <a:sym typeface="Calibri"/>
            </a:endParaRPr>
          </a:p>
          <a:p>
            <a:pPr marL="7429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1270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pic>
        <p:nvPicPr>
          <p:cNvPr id="218" name="Google Shape;218;p15"/>
          <p:cNvPicPr preferRelativeResize="0"/>
          <p:nvPr/>
        </p:nvPicPr>
        <p:blipFill rotWithShape="1">
          <a:blip r:embed="rId3">
            <a:alphaModFix/>
          </a:blip>
          <a:srcRect/>
          <a:stretch/>
        </p:blipFill>
        <p:spPr>
          <a:xfrm>
            <a:off x="363298" y="6128439"/>
            <a:ext cx="1228725" cy="409575"/>
          </a:xfrm>
          <a:prstGeom prst="rect">
            <a:avLst/>
          </a:prstGeom>
          <a:noFill/>
          <a:ln>
            <a:noFill/>
          </a:ln>
        </p:spPr>
      </p:pic>
      <p:pic>
        <p:nvPicPr>
          <p:cNvPr id="219" name="Google Shape;219;p15" descr="Diagram&#10;&#10;Description automatically generated"/>
          <p:cNvPicPr preferRelativeResize="0"/>
          <p:nvPr/>
        </p:nvPicPr>
        <p:blipFill rotWithShape="1">
          <a:blip r:embed="rId4">
            <a:alphaModFix/>
          </a:blip>
          <a:srcRect t="25397" r="522" b="793"/>
          <a:stretch/>
        </p:blipFill>
        <p:spPr>
          <a:xfrm>
            <a:off x="7643004" y="2221819"/>
            <a:ext cx="3275179" cy="27165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fade">
                                      <p:cBhvr>
                                        <p:cTn id="12" dur="5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7"/>
                                        </p:tgtEl>
                                        <p:attrNameLst>
                                          <p:attrName>style.visibility</p:attrName>
                                        </p:attrNameLst>
                                      </p:cBhvr>
                                      <p:to>
                                        <p:strVal val="visible"/>
                                      </p:to>
                                    </p:set>
                                    <p:animEffect transition="in" filter="fade">
                                      <p:cBhvr>
                                        <p:cTn id="17"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3"/>
        <p:cNvGrpSpPr/>
        <p:nvPr/>
      </p:nvGrpSpPr>
      <p:grpSpPr>
        <a:xfrm>
          <a:off x="0" y="0"/>
          <a:ext cx="0" cy="0"/>
          <a:chOff x="0" y="0"/>
          <a:chExt cx="0" cy="0"/>
        </a:xfrm>
      </p:grpSpPr>
      <p:sp>
        <p:nvSpPr>
          <p:cNvPr id="224" name="Google Shape;224;p16"/>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16"/>
          <p:cNvSpPr txBox="1"/>
          <p:nvPr/>
        </p:nvSpPr>
        <p:spPr>
          <a:xfrm>
            <a:off x="1080250" y="758473"/>
            <a:ext cx="5181510" cy="147028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n-US" sz="4000" b="1">
                <a:solidFill>
                  <a:srgbClr val="2F5496"/>
                </a:solidFill>
                <a:latin typeface="Calibri"/>
                <a:ea typeface="Calibri"/>
                <a:cs typeface="Calibri"/>
                <a:sym typeface="Calibri"/>
              </a:rPr>
              <a:t>Polymorphism</a:t>
            </a:r>
            <a:endParaRPr sz="4000" b="1">
              <a:solidFill>
                <a:srgbClr val="2F5496"/>
              </a:solidFill>
              <a:latin typeface="Calibri"/>
              <a:ea typeface="Calibri"/>
              <a:cs typeface="Calibri"/>
              <a:sym typeface="Calibri"/>
            </a:endParaRPr>
          </a:p>
          <a:p>
            <a:pPr marL="0" marR="0" lvl="0" indent="0" algn="l" rtl="0">
              <a:lnSpc>
                <a:spcPct val="90000"/>
              </a:lnSpc>
              <a:spcBef>
                <a:spcPts val="0"/>
              </a:spcBef>
              <a:spcAft>
                <a:spcPts val="0"/>
              </a:spcAft>
              <a:buNone/>
            </a:pPr>
            <a:endParaRPr sz="4000" b="1">
              <a:solidFill>
                <a:srgbClr val="1F3864"/>
              </a:solidFill>
              <a:latin typeface="Calibri"/>
              <a:ea typeface="Calibri"/>
              <a:cs typeface="Calibri"/>
              <a:sym typeface="Calibri"/>
            </a:endParaRPr>
          </a:p>
        </p:txBody>
      </p:sp>
      <p:sp>
        <p:nvSpPr>
          <p:cNvPr id="226" name="Google Shape;226;p16"/>
          <p:cNvSpPr txBox="1"/>
          <p:nvPr/>
        </p:nvSpPr>
        <p:spPr>
          <a:xfrm>
            <a:off x="979609" y="2219745"/>
            <a:ext cx="5929130" cy="2946060"/>
          </a:xfrm>
          <a:prstGeom prst="rect">
            <a:avLst/>
          </a:prstGeom>
          <a:noFill/>
          <a:ln>
            <a:noFill/>
          </a:ln>
        </p:spPr>
        <p:txBody>
          <a:bodyPr spcFirstLastPara="1" wrap="square" lIns="91425" tIns="45700" rIns="91425" bIns="45700" anchor="t" anchorCtr="0">
            <a:noAutofit/>
          </a:bodyPr>
          <a:lstStyle/>
          <a:p>
            <a:pPr marL="0" marR="0" lvl="0" indent="-127000" algn="just"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Word polymorphism comes from Greek and means having several different forms.</a:t>
            </a:r>
            <a:endParaRPr sz="1800">
              <a:solidFill>
                <a:schemeClr val="dk1"/>
              </a:solidFill>
              <a:latin typeface="Calibri"/>
              <a:ea typeface="Calibri"/>
              <a:cs typeface="Calibri"/>
              <a:sym typeface="Calibri"/>
            </a:endParaRPr>
          </a:p>
          <a:p>
            <a:pPr marL="0" marR="0" lvl="0" indent="-127000" algn="just"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An object behaves differently at different place is called polymorphism.</a:t>
            </a:r>
            <a:endParaRPr sz="1800">
              <a:solidFill>
                <a:schemeClr val="dk1"/>
              </a:solidFill>
              <a:latin typeface="Calibri"/>
              <a:ea typeface="Calibri"/>
              <a:cs typeface="Calibri"/>
              <a:sym typeface="Calibri"/>
            </a:endParaRPr>
          </a:p>
          <a:p>
            <a:pPr marL="0" marR="0" lvl="0" indent="-127000" algn="just"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Polymorphism is briefly described as "one interface, many implementations.</a:t>
            </a:r>
            <a:endParaRPr sz="1800">
              <a:solidFill>
                <a:schemeClr val="dk1"/>
              </a:solidFill>
              <a:latin typeface="Calibri"/>
              <a:ea typeface="Calibri"/>
              <a:cs typeface="Calibri"/>
              <a:sym typeface="Calibri"/>
            </a:endParaRPr>
          </a:p>
          <a:p>
            <a:pPr marL="0" marR="0" lvl="0" indent="-127000" algn="just"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polymorphism can be achieved through method overloading and method overriding. </a:t>
            </a:r>
            <a:endParaRPr sz="18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just" rtl="0">
              <a:spcBef>
                <a:spcPts val="0"/>
              </a:spcBef>
              <a:spcAft>
                <a:spcPts val="0"/>
              </a:spcAft>
              <a:buNone/>
            </a:pPr>
            <a:endParaRPr sz="2200">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200">
              <a:solidFill>
                <a:schemeClr val="dk1"/>
              </a:solidFill>
              <a:latin typeface="Calibri"/>
              <a:ea typeface="Calibri"/>
              <a:cs typeface="Calibri"/>
              <a:sym typeface="Calibri"/>
            </a:endParaRPr>
          </a:p>
          <a:p>
            <a:pPr marL="7429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1270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pic>
        <p:nvPicPr>
          <p:cNvPr id="227" name="Google Shape;227;p16"/>
          <p:cNvPicPr preferRelativeResize="0"/>
          <p:nvPr/>
        </p:nvPicPr>
        <p:blipFill rotWithShape="1">
          <a:blip r:embed="rId3">
            <a:alphaModFix/>
          </a:blip>
          <a:srcRect/>
          <a:stretch/>
        </p:blipFill>
        <p:spPr>
          <a:xfrm>
            <a:off x="363298" y="6128439"/>
            <a:ext cx="1228725" cy="409575"/>
          </a:xfrm>
          <a:prstGeom prst="rect">
            <a:avLst/>
          </a:prstGeom>
          <a:noFill/>
          <a:ln>
            <a:noFill/>
          </a:ln>
        </p:spPr>
      </p:pic>
      <p:pic>
        <p:nvPicPr>
          <p:cNvPr id="228" name="Google Shape;228;p16" descr="Graphical user interface"/>
          <p:cNvPicPr preferRelativeResize="0"/>
          <p:nvPr/>
        </p:nvPicPr>
        <p:blipFill rotWithShape="1">
          <a:blip r:embed="rId4">
            <a:alphaModFix/>
          </a:blip>
          <a:srcRect/>
          <a:stretch/>
        </p:blipFill>
        <p:spPr>
          <a:xfrm>
            <a:off x="7336972" y="1495768"/>
            <a:ext cx="4498520" cy="409778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gtEl>
                                        <p:attrNameLst>
                                          <p:attrName>style.visibility</p:attrName>
                                        </p:attrNameLst>
                                      </p:cBhvr>
                                      <p:to>
                                        <p:strVal val="visible"/>
                                      </p:to>
                                    </p:set>
                                    <p:animEffect transition="in" filter="fade">
                                      <p:cBhvr>
                                        <p:cTn id="12" dur="500"/>
                                        <p:tgtEl>
                                          <p:spTgt spid="2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fade">
                                      <p:cBhvr>
                                        <p:cTn id="17"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17"/>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7"/>
          <p:cNvSpPr txBox="1"/>
          <p:nvPr/>
        </p:nvSpPr>
        <p:spPr>
          <a:xfrm>
            <a:off x="1080250" y="758473"/>
            <a:ext cx="5181510" cy="147028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n-US" sz="4400" b="1">
                <a:solidFill>
                  <a:schemeClr val="accent1"/>
                </a:solidFill>
                <a:latin typeface="Calibri"/>
                <a:ea typeface="Calibri"/>
                <a:cs typeface="Calibri"/>
                <a:sym typeface="Calibri"/>
              </a:rPr>
              <a:t>Method Overloading</a:t>
            </a:r>
            <a:endParaRPr sz="1800" b="1">
              <a:solidFill>
                <a:schemeClr val="accent1"/>
              </a:solidFill>
              <a:latin typeface="Calibri"/>
              <a:ea typeface="Calibri"/>
              <a:cs typeface="Calibri"/>
              <a:sym typeface="Calibri"/>
            </a:endParaRPr>
          </a:p>
          <a:p>
            <a:pPr marL="0" marR="0" lvl="0" indent="0" algn="l" rtl="0">
              <a:lnSpc>
                <a:spcPct val="90000"/>
              </a:lnSpc>
              <a:spcBef>
                <a:spcPts val="0"/>
              </a:spcBef>
              <a:spcAft>
                <a:spcPts val="0"/>
              </a:spcAft>
              <a:buNone/>
            </a:pPr>
            <a:endParaRPr sz="4000" b="1">
              <a:solidFill>
                <a:srgbClr val="1F3864"/>
              </a:solidFill>
              <a:latin typeface="Calibri"/>
              <a:ea typeface="Calibri"/>
              <a:cs typeface="Calibri"/>
              <a:sym typeface="Calibri"/>
            </a:endParaRPr>
          </a:p>
        </p:txBody>
      </p:sp>
      <p:sp>
        <p:nvSpPr>
          <p:cNvPr id="235" name="Google Shape;235;p17"/>
          <p:cNvSpPr txBox="1"/>
          <p:nvPr/>
        </p:nvSpPr>
        <p:spPr>
          <a:xfrm>
            <a:off x="936477" y="2181234"/>
            <a:ext cx="5239017" cy="327673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400">
                <a:solidFill>
                  <a:schemeClr val="dk1"/>
                </a:solidFill>
                <a:latin typeface="Calibri"/>
                <a:ea typeface="Calibri"/>
                <a:cs typeface="Calibri"/>
                <a:sym typeface="Calibri"/>
              </a:rPr>
              <a:t>Same method with different signature (number or type of arguments)</a:t>
            </a:r>
            <a:endParaRPr sz="18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just" rtl="0">
              <a:spcBef>
                <a:spcPts val="0"/>
              </a:spcBef>
              <a:spcAft>
                <a:spcPts val="0"/>
              </a:spcAft>
              <a:buNone/>
            </a:pPr>
            <a:endParaRPr sz="2200">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200">
              <a:solidFill>
                <a:schemeClr val="dk1"/>
              </a:solidFill>
              <a:latin typeface="Calibri"/>
              <a:ea typeface="Calibri"/>
              <a:cs typeface="Calibri"/>
              <a:sym typeface="Calibri"/>
            </a:endParaRPr>
          </a:p>
          <a:p>
            <a:pPr marL="7429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1270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pic>
        <p:nvPicPr>
          <p:cNvPr id="236" name="Google Shape;236;p17"/>
          <p:cNvPicPr preferRelativeResize="0"/>
          <p:nvPr/>
        </p:nvPicPr>
        <p:blipFill rotWithShape="1">
          <a:blip r:embed="rId3">
            <a:alphaModFix/>
          </a:blip>
          <a:srcRect/>
          <a:stretch/>
        </p:blipFill>
        <p:spPr>
          <a:xfrm>
            <a:off x="363298" y="6128439"/>
            <a:ext cx="1228725" cy="409575"/>
          </a:xfrm>
          <a:prstGeom prst="rect">
            <a:avLst/>
          </a:prstGeom>
          <a:noFill/>
          <a:ln>
            <a:noFill/>
          </a:ln>
        </p:spPr>
      </p:pic>
      <p:pic>
        <p:nvPicPr>
          <p:cNvPr id="237" name="Google Shape;237;p17" descr="Shape, polygon&#10;&#10;Description automatically generated"/>
          <p:cNvPicPr preferRelativeResize="0"/>
          <p:nvPr/>
        </p:nvPicPr>
        <p:blipFill rotWithShape="1">
          <a:blip r:embed="rId4">
            <a:alphaModFix/>
          </a:blip>
          <a:srcRect/>
          <a:stretch/>
        </p:blipFill>
        <p:spPr>
          <a:xfrm>
            <a:off x="6277155" y="1492370"/>
            <a:ext cx="5403011" cy="3815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gtEl>
                                        <p:attrNameLst>
                                          <p:attrName>style.visibility</p:attrName>
                                        </p:attrNameLst>
                                      </p:cBhvr>
                                      <p:to>
                                        <p:strVal val="visible"/>
                                      </p:to>
                                    </p:set>
                                    <p:animEffect transition="in" filter="fade">
                                      <p:cBhvr>
                                        <p:cTn id="12" dur="500"/>
                                        <p:tgtEl>
                                          <p:spTgt spid="2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5"/>
                                        </p:tgtEl>
                                        <p:attrNameLst>
                                          <p:attrName>style.visibility</p:attrName>
                                        </p:attrNameLst>
                                      </p:cBhvr>
                                      <p:to>
                                        <p:strVal val="visible"/>
                                      </p:to>
                                    </p:set>
                                    <p:animEffect transition="in" filter="fade">
                                      <p:cBhvr>
                                        <p:cTn id="1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a:stretch/>
        </p:blipFill>
        <p:spPr>
          <a:xfrm>
            <a:off x="363298" y="6128439"/>
            <a:ext cx="1228725" cy="409575"/>
          </a:xfrm>
          <a:prstGeom prst="rect">
            <a:avLst/>
          </a:prstGeom>
          <a:noFill/>
          <a:ln>
            <a:noFill/>
          </a:ln>
        </p:spPr>
      </p:pic>
      <p:sp>
        <p:nvSpPr>
          <p:cNvPr id="96" name="Google Shape;96;p2"/>
          <p:cNvSpPr txBox="1"/>
          <p:nvPr/>
        </p:nvSpPr>
        <p:spPr>
          <a:xfrm>
            <a:off x="986287" y="583721"/>
            <a:ext cx="898297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0" i="0" u="none" strike="noStrike" cap="none">
                <a:solidFill>
                  <a:srgbClr val="2F5496"/>
                </a:solidFill>
                <a:latin typeface="Calibri"/>
                <a:ea typeface="Calibri"/>
                <a:cs typeface="Calibri"/>
                <a:sym typeface="Calibri"/>
              </a:rPr>
              <a:t>WHAT……………….?</a:t>
            </a:r>
            <a:endParaRPr sz="5400" b="0" i="0" u="none" strike="noStrike" cap="none">
              <a:solidFill>
                <a:srgbClr val="2F5496"/>
              </a:solidFill>
              <a:latin typeface="Calibri"/>
              <a:ea typeface="Calibri"/>
              <a:cs typeface="Calibri"/>
              <a:sym typeface="Calibri"/>
            </a:endParaRPr>
          </a:p>
        </p:txBody>
      </p:sp>
      <p:sp>
        <p:nvSpPr>
          <p:cNvPr id="97" name="Google Shape;97;p2"/>
          <p:cNvSpPr txBox="1"/>
          <p:nvPr/>
        </p:nvSpPr>
        <p:spPr>
          <a:xfrm>
            <a:off x="856891" y="2093344"/>
            <a:ext cx="5891841" cy="3139321"/>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200"/>
              <a:buFont typeface="Noto Sans Symbols"/>
              <a:buChar char="❑"/>
            </a:pPr>
            <a:r>
              <a:rPr lang="en-US" sz="2200" b="0" i="0" u="none" strike="noStrike" cap="none">
                <a:solidFill>
                  <a:schemeClr val="dk1"/>
                </a:solidFill>
                <a:latin typeface="Calibri"/>
                <a:ea typeface="Calibri"/>
                <a:cs typeface="Calibri"/>
                <a:sym typeface="Calibri"/>
              </a:rPr>
              <a:t>OBJECT-ORIENTED PROGRAMMING (OOP) is a programming paradigm that attempts to design and build computer programs the same way people think about and deal with the world. ​</a:t>
            </a:r>
            <a:endParaRPr sz="2200" b="0" i="0" u="none" strike="noStrike" cap="none">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2200"/>
              <a:buFont typeface="Noto Sans Symbols"/>
              <a:buChar char="❑"/>
            </a:pPr>
            <a:r>
              <a:rPr lang="en-US" sz="2200" b="0" i="0" u="none" strike="noStrike" cap="none">
                <a:solidFill>
                  <a:schemeClr val="dk1"/>
                </a:solidFill>
                <a:latin typeface="Calibri"/>
                <a:ea typeface="Calibri"/>
                <a:cs typeface="Calibri"/>
                <a:sym typeface="Calibri"/>
              </a:rPr>
              <a:t>An object-oriented program may be considered a collection of interacting objects.  Each object is capable of sending and receiving messages, and processing data.​</a:t>
            </a:r>
            <a:endParaRPr sz="2200" b="0" i="0" u="none" strike="noStrike" cap="none">
              <a:solidFill>
                <a:schemeClr val="dk1"/>
              </a:solidFill>
              <a:latin typeface="Calibri"/>
              <a:ea typeface="Calibri"/>
              <a:cs typeface="Calibri"/>
              <a:sym typeface="Calibri"/>
            </a:endParaRPr>
          </a:p>
        </p:txBody>
      </p:sp>
      <p:pic>
        <p:nvPicPr>
          <p:cNvPr id="98" name="Google Shape;98;p2" descr="Graphical user interface, icon&#10;&#10;Description automatically generated"/>
          <p:cNvPicPr preferRelativeResize="0"/>
          <p:nvPr/>
        </p:nvPicPr>
        <p:blipFill rotWithShape="1">
          <a:blip r:embed="rId4">
            <a:alphaModFix/>
          </a:blip>
          <a:srcRect/>
          <a:stretch/>
        </p:blipFill>
        <p:spPr>
          <a:xfrm>
            <a:off x="7427344" y="1194760"/>
            <a:ext cx="4037161" cy="45547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75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750"/>
                                        <p:tgtEl>
                                          <p:spTgt spid="9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8"/>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3" name="Google Shape;243;p18"/>
          <p:cNvPicPr preferRelativeResize="0"/>
          <p:nvPr/>
        </p:nvPicPr>
        <p:blipFill rotWithShape="1">
          <a:blip r:embed="rId3">
            <a:alphaModFix/>
          </a:blip>
          <a:srcRect/>
          <a:stretch/>
        </p:blipFill>
        <p:spPr>
          <a:xfrm>
            <a:off x="363298" y="6128439"/>
            <a:ext cx="1228725" cy="409575"/>
          </a:xfrm>
          <a:prstGeom prst="rect">
            <a:avLst/>
          </a:prstGeom>
          <a:noFill/>
          <a:ln>
            <a:noFill/>
          </a:ln>
        </p:spPr>
      </p:pic>
      <p:sp>
        <p:nvSpPr>
          <p:cNvPr id="244" name="Google Shape;244;p18"/>
          <p:cNvSpPr txBox="1"/>
          <p:nvPr/>
        </p:nvSpPr>
        <p:spPr>
          <a:xfrm>
            <a:off x="1159346" y="608582"/>
            <a:ext cx="35482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EXAMPLE :</a:t>
            </a:r>
            <a:endParaRPr sz="2000" b="1">
              <a:solidFill>
                <a:schemeClr val="dk1"/>
              </a:solidFill>
              <a:latin typeface="Calibri"/>
              <a:ea typeface="Calibri"/>
              <a:cs typeface="Calibri"/>
              <a:sym typeface="Calibri"/>
            </a:endParaRPr>
          </a:p>
        </p:txBody>
      </p:sp>
      <p:pic>
        <p:nvPicPr>
          <p:cNvPr id="245" name="Google Shape;245;p18" descr="A screenshot of a computer&#10;&#10;Description automatically generated"/>
          <p:cNvPicPr preferRelativeResize="0"/>
          <p:nvPr/>
        </p:nvPicPr>
        <p:blipFill rotWithShape="1">
          <a:blip r:embed="rId4">
            <a:alphaModFix/>
          </a:blip>
          <a:srcRect/>
          <a:stretch/>
        </p:blipFill>
        <p:spPr>
          <a:xfrm>
            <a:off x="1158815" y="1442053"/>
            <a:ext cx="5000445" cy="3772609"/>
          </a:xfrm>
          <a:prstGeom prst="rect">
            <a:avLst/>
          </a:prstGeom>
          <a:noFill/>
          <a:ln>
            <a:noFill/>
          </a:ln>
        </p:spPr>
      </p:pic>
      <p:pic>
        <p:nvPicPr>
          <p:cNvPr id="246" name="Google Shape;246;p18"/>
          <p:cNvPicPr preferRelativeResize="0"/>
          <p:nvPr/>
        </p:nvPicPr>
        <p:blipFill rotWithShape="1">
          <a:blip r:embed="rId5">
            <a:alphaModFix/>
          </a:blip>
          <a:srcRect/>
          <a:stretch/>
        </p:blipFill>
        <p:spPr>
          <a:xfrm>
            <a:off x="6780362" y="1438585"/>
            <a:ext cx="4957313" cy="38370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5"/>
                                        </p:tgtEl>
                                        <p:attrNameLst>
                                          <p:attrName>style.visibility</p:attrName>
                                        </p:attrNameLst>
                                      </p:cBhvr>
                                      <p:to>
                                        <p:strVal val="visible"/>
                                      </p:to>
                                    </p:set>
                                    <p:animEffect transition="in" filter="fade">
                                      <p:cBhvr>
                                        <p:cTn id="11" dur="500"/>
                                        <p:tgtEl>
                                          <p:spTgt spid="24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6"/>
                                        </p:tgtEl>
                                        <p:attrNameLst>
                                          <p:attrName>style.visibility</p:attrName>
                                        </p:attrNameLst>
                                      </p:cBhvr>
                                      <p:to>
                                        <p:strVal val="visible"/>
                                      </p:to>
                                    </p:set>
                                    <p:animEffect transition="in" filter="fade">
                                      <p:cBhvr>
                                        <p:cTn id="16"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251" name="Google Shape;251;p19"/>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9"/>
          <p:cNvSpPr txBox="1"/>
          <p:nvPr/>
        </p:nvSpPr>
        <p:spPr>
          <a:xfrm>
            <a:off x="807081" y="1290436"/>
            <a:ext cx="5972264" cy="952702"/>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n-US" sz="4000" b="1">
                <a:solidFill>
                  <a:schemeClr val="accent1"/>
                </a:solidFill>
                <a:latin typeface="Calibri"/>
                <a:ea typeface="Calibri"/>
                <a:cs typeface="Calibri"/>
                <a:sym typeface="Calibri"/>
              </a:rPr>
              <a:t>METHOD OVERRIDING</a:t>
            </a:r>
            <a:endParaRPr sz="4000" b="1">
              <a:solidFill>
                <a:schemeClr val="accent1"/>
              </a:solidFill>
              <a:latin typeface="Calibri"/>
              <a:ea typeface="Calibri"/>
              <a:cs typeface="Calibri"/>
              <a:sym typeface="Calibri"/>
            </a:endParaRPr>
          </a:p>
          <a:p>
            <a:pPr marL="0" marR="0" lvl="0" indent="0" algn="l" rtl="0">
              <a:spcBef>
                <a:spcPts val="0"/>
              </a:spcBef>
              <a:spcAft>
                <a:spcPts val="0"/>
              </a:spcAft>
              <a:buNone/>
            </a:pPr>
            <a:endParaRPr sz="4400" b="1">
              <a:solidFill>
                <a:schemeClr val="accent1"/>
              </a:solidFill>
              <a:latin typeface="Calibri"/>
              <a:ea typeface="Calibri"/>
              <a:cs typeface="Calibri"/>
              <a:sym typeface="Calibri"/>
            </a:endParaRPr>
          </a:p>
          <a:p>
            <a:pPr marL="0" marR="0" lvl="0" indent="0" algn="l" rtl="0">
              <a:lnSpc>
                <a:spcPct val="90000"/>
              </a:lnSpc>
              <a:spcBef>
                <a:spcPts val="0"/>
              </a:spcBef>
              <a:spcAft>
                <a:spcPts val="0"/>
              </a:spcAft>
              <a:buNone/>
            </a:pPr>
            <a:endParaRPr sz="4000" b="1">
              <a:solidFill>
                <a:srgbClr val="1F3864"/>
              </a:solidFill>
              <a:latin typeface="Calibri"/>
              <a:ea typeface="Calibri"/>
              <a:cs typeface="Calibri"/>
              <a:sym typeface="Calibri"/>
            </a:endParaRPr>
          </a:p>
        </p:txBody>
      </p:sp>
      <p:sp>
        <p:nvSpPr>
          <p:cNvPr id="253" name="Google Shape;253;p19"/>
          <p:cNvSpPr txBox="1"/>
          <p:nvPr/>
        </p:nvSpPr>
        <p:spPr>
          <a:xfrm>
            <a:off x="936477" y="2181234"/>
            <a:ext cx="5239017" cy="3276739"/>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en-US" sz="2400">
                <a:solidFill>
                  <a:schemeClr val="dk1"/>
                </a:solidFill>
                <a:latin typeface="Calibri"/>
                <a:ea typeface="Calibri"/>
                <a:cs typeface="Calibri"/>
                <a:sym typeface="Calibri"/>
              </a:rPr>
              <a:t>In a class hierarchy, when a method in a subclass has the same name and type signature as a method in its super class, then the method in the subclass is said to override the method in the super class.</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just" rtl="0">
              <a:spcBef>
                <a:spcPts val="0"/>
              </a:spcBef>
              <a:spcAft>
                <a:spcPts val="0"/>
              </a:spcAft>
              <a:buNone/>
            </a:pPr>
            <a:endParaRPr sz="2200">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200">
              <a:solidFill>
                <a:schemeClr val="dk1"/>
              </a:solidFill>
              <a:latin typeface="Calibri"/>
              <a:ea typeface="Calibri"/>
              <a:cs typeface="Calibri"/>
              <a:sym typeface="Calibri"/>
            </a:endParaRPr>
          </a:p>
          <a:p>
            <a:pPr marL="7429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1270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pic>
        <p:nvPicPr>
          <p:cNvPr id="254" name="Google Shape;254;p19"/>
          <p:cNvPicPr preferRelativeResize="0"/>
          <p:nvPr/>
        </p:nvPicPr>
        <p:blipFill rotWithShape="1">
          <a:blip r:embed="rId3">
            <a:alphaModFix/>
          </a:blip>
          <a:srcRect/>
          <a:stretch/>
        </p:blipFill>
        <p:spPr>
          <a:xfrm>
            <a:off x="363298" y="6128439"/>
            <a:ext cx="1228725" cy="409575"/>
          </a:xfrm>
          <a:prstGeom prst="rect">
            <a:avLst/>
          </a:prstGeom>
          <a:noFill/>
          <a:ln>
            <a:noFill/>
          </a:ln>
        </p:spPr>
      </p:pic>
      <p:pic>
        <p:nvPicPr>
          <p:cNvPr id="255" name="Google Shape;255;p19"/>
          <p:cNvPicPr preferRelativeResize="0"/>
          <p:nvPr/>
        </p:nvPicPr>
        <p:blipFill rotWithShape="1">
          <a:blip r:embed="rId4">
            <a:alphaModFix/>
          </a:blip>
          <a:srcRect/>
          <a:stretch/>
        </p:blipFill>
        <p:spPr>
          <a:xfrm>
            <a:off x="7211683" y="1295400"/>
            <a:ext cx="4109048" cy="42959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Effect transition="in" filter="fade">
                                      <p:cBhvr>
                                        <p:cTn id="12" dur="500"/>
                                        <p:tgtEl>
                                          <p:spTgt spid="2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3"/>
                                        </p:tgtEl>
                                        <p:attrNameLst>
                                          <p:attrName>style.visibility</p:attrName>
                                        </p:attrNameLst>
                                      </p:cBhvr>
                                      <p:to>
                                        <p:strVal val="visible"/>
                                      </p:to>
                                    </p:set>
                                    <p:animEffect transition="in" filter="fade">
                                      <p:cBhvr>
                                        <p:cTn id="17"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sp>
        <p:nvSpPr>
          <p:cNvPr id="260" name="Google Shape;260;p20"/>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1" name="Google Shape;261;p20"/>
          <p:cNvPicPr preferRelativeResize="0"/>
          <p:nvPr/>
        </p:nvPicPr>
        <p:blipFill rotWithShape="1">
          <a:blip r:embed="rId3">
            <a:alphaModFix/>
          </a:blip>
          <a:srcRect/>
          <a:stretch/>
        </p:blipFill>
        <p:spPr>
          <a:xfrm>
            <a:off x="363298" y="6128439"/>
            <a:ext cx="1228725" cy="409575"/>
          </a:xfrm>
          <a:prstGeom prst="rect">
            <a:avLst/>
          </a:prstGeom>
          <a:noFill/>
          <a:ln>
            <a:noFill/>
          </a:ln>
        </p:spPr>
      </p:pic>
      <p:sp>
        <p:nvSpPr>
          <p:cNvPr id="262" name="Google Shape;262;p20"/>
          <p:cNvSpPr txBox="1"/>
          <p:nvPr/>
        </p:nvSpPr>
        <p:spPr>
          <a:xfrm>
            <a:off x="1159346" y="608582"/>
            <a:ext cx="35482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EXAMPLE :</a:t>
            </a:r>
            <a:endParaRPr sz="2000" b="1">
              <a:solidFill>
                <a:schemeClr val="dk1"/>
              </a:solidFill>
              <a:latin typeface="Calibri"/>
              <a:ea typeface="Calibri"/>
              <a:cs typeface="Calibri"/>
              <a:sym typeface="Calibri"/>
            </a:endParaRPr>
          </a:p>
        </p:txBody>
      </p:sp>
      <p:pic>
        <p:nvPicPr>
          <p:cNvPr id="263" name="Google Shape;263;p20"/>
          <p:cNvPicPr preferRelativeResize="0"/>
          <p:nvPr/>
        </p:nvPicPr>
        <p:blipFill rotWithShape="1">
          <a:blip r:embed="rId4">
            <a:alphaModFix/>
          </a:blip>
          <a:srcRect/>
          <a:stretch/>
        </p:blipFill>
        <p:spPr>
          <a:xfrm>
            <a:off x="1158815" y="1647481"/>
            <a:ext cx="5072332" cy="3721189"/>
          </a:xfrm>
          <a:prstGeom prst="rect">
            <a:avLst/>
          </a:prstGeom>
          <a:noFill/>
          <a:ln>
            <a:noFill/>
          </a:ln>
        </p:spPr>
      </p:pic>
      <p:pic>
        <p:nvPicPr>
          <p:cNvPr id="264" name="Google Shape;264;p20"/>
          <p:cNvPicPr preferRelativeResize="0"/>
          <p:nvPr/>
        </p:nvPicPr>
        <p:blipFill rotWithShape="1">
          <a:blip r:embed="rId5">
            <a:alphaModFix/>
          </a:blip>
          <a:srcRect/>
          <a:stretch/>
        </p:blipFill>
        <p:spPr>
          <a:xfrm>
            <a:off x="6780362" y="1653203"/>
            <a:ext cx="4986067" cy="36378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500"/>
                                        <p:tgtEl>
                                          <p:spTgt spid="2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
                                        </p:tgtEl>
                                        <p:attrNameLst>
                                          <p:attrName>style.visibility</p:attrName>
                                        </p:attrNameLst>
                                      </p:cBhvr>
                                      <p:to>
                                        <p:strVal val="visible"/>
                                      </p:to>
                                    </p:set>
                                    <p:animEffect transition="in" filter="fade">
                                      <p:cBhvr>
                                        <p:cTn id="12" dur="500"/>
                                        <p:tgtEl>
                                          <p:spTgt spid="2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animEffect transition="in" filter="fade">
                                      <p:cBhvr>
                                        <p:cTn id="1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269" name="Google Shape;269;p21"/>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0" name="Google Shape;270;p21"/>
          <p:cNvPicPr preferRelativeResize="0"/>
          <p:nvPr/>
        </p:nvPicPr>
        <p:blipFill rotWithShape="1">
          <a:blip r:embed="rId3">
            <a:alphaModFix/>
          </a:blip>
          <a:srcRect/>
          <a:stretch/>
        </p:blipFill>
        <p:spPr>
          <a:xfrm>
            <a:off x="363298" y="6128439"/>
            <a:ext cx="1228725" cy="409575"/>
          </a:xfrm>
          <a:prstGeom prst="rect">
            <a:avLst/>
          </a:prstGeom>
          <a:noFill/>
          <a:ln>
            <a:noFill/>
          </a:ln>
        </p:spPr>
      </p:pic>
      <p:sp>
        <p:nvSpPr>
          <p:cNvPr id="271" name="Google Shape;271;p21"/>
          <p:cNvSpPr txBox="1"/>
          <p:nvPr/>
        </p:nvSpPr>
        <p:spPr>
          <a:xfrm>
            <a:off x="1159346" y="608582"/>
            <a:ext cx="35482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EXAMPLE :</a:t>
            </a:r>
            <a:endParaRPr sz="2000" b="1">
              <a:solidFill>
                <a:schemeClr val="dk1"/>
              </a:solidFill>
              <a:latin typeface="Calibri"/>
              <a:ea typeface="Calibri"/>
              <a:cs typeface="Calibri"/>
              <a:sym typeface="Calibri"/>
            </a:endParaRPr>
          </a:p>
        </p:txBody>
      </p:sp>
      <p:pic>
        <p:nvPicPr>
          <p:cNvPr id="272" name="Google Shape;272;p21"/>
          <p:cNvPicPr preferRelativeResize="0"/>
          <p:nvPr/>
        </p:nvPicPr>
        <p:blipFill rotWithShape="1">
          <a:blip r:embed="rId4">
            <a:alphaModFix/>
          </a:blip>
          <a:srcRect/>
          <a:stretch/>
        </p:blipFill>
        <p:spPr>
          <a:xfrm>
            <a:off x="1058174" y="1720186"/>
            <a:ext cx="4655388" cy="3460760"/>
          </a:xfrm>
          <a:prstGeom prst="rect">
            <a:avLst/>
          </a:prstGeom>
          <a:noFill/>
          <a:ln>
            <a:noFill/>
          </a:ln>
        </p:spPr>
      </p:pic>
      <p:pic>
        <p:nvPicPr>
          <p:cNvPr id="273" name="Google Shape;273;p21"/>
          <p:cNvPicPr preferRelativeResize="0"/>
          <p:nvPr/>
        </p:nvPicPr>
        <p:blipFill rotWithShape="1">
          <a:blip r:embed="rId5">
            <a:alphaModFix/>
          </a:blip>
          <a:srcRect/>
          <a:stretch/>
        </p:blipFill>
        <p:spPr>
          <a:xfrm>
            <a:off x="6377796" y="1725300"/>
            <a:ext cx="4655388" cy="343615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2"/>
                                        </p:tgtEl>
                                        <p:attrNameLst>
                                          <p:attrName>style.visibility</p:attrName>
                                        </p:attrNameLst>
                                      </p:cBhvr>
                                      <p:to>
                                        <p:strVal val="visible"/>
                                      </p:to>
                                    </p:set>
                                    <p:animEffect transition="in" filter="fade">
                                      <p:cBhvr>
                                        <p:cTn id="11" dur="500"/>
                                        <p:tgtEl>
                                          <p:spTgt spid="27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3"/>
                                        </p:tgtEl>
                                        <p:attrNameLst>
                                          <p:attrName>style.visibility</p:attrName>
                                        </p:attrNameLst>
                                      </p:cBhvr>
                                      <p:to>
                                        <p:strVal val="visible"/>
                                      </p:to>
                                    </p:set>
                                    <p:animEffect transition="in" filter="fade">
                                      <p:cBhvr>
                                        <p:cTn id="16"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356"/>
            <a:ext cx="10515600" cy="861791"/>
          </a:xfrm>
        </p:spPr>
        <p:txBody>
          <a:bodyPr>
            <a:normAutofit/>
          </a:bodyPr>
          <a:lstStyle/>
          <a:p>
            <a:pPr algn="ctr"/>
            <a:r>
              <a:rPr lang="en-IN" sz="4800" dirty="0" smtClean="0">
                <a:solidFill>
                  <a:schemeClr val="accent1"/>
                </a:solidFill>
              </a:rPr>
              <a:t>Conclusion</a:t>
            </a:r>
            <a:endParaRPr lang="en-IN" sz="4800" dirty="0">
              <a:solidFill>
                <a:schemeClr val="accent1"/>
              </a:solidFill>
            </a:endParaRPr>
          </a:p>
        </p:txBody>
      </p:sp>
      <p:graphicFrame>
        <p:nvGraphicFramePr>
          <p:cNvPr id="4" name="Diagram 3"/>
          <p:cNvGraphicFramePr/>
          <p:nvPr>
            <p:extLst>
              <p:ext uri="{D42A27DB-BD31-4B8C-83A1-F6EECF244321}">
                <p14:modId xmlns:p14="http://schemas.microsoft.com/office/powerpoint/2010/main" val="3139549649"/>
              </p:ext>
            </p:extLst>
          </p:nvPr>
        </p:nvGraphicFramePr>
        <p:xfrm>
          <a:off x="838200" y="1030147"/>
          <a:ext cx="10515600" cy="5717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367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sp>
        <p:nvSpPr>
          <p:cNvPr id="327" name="Google Shape;327;p26"/>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 name="Google Shape;328;p26"/>
          <p:cNvSpPr txBox="1"/>
          <p:nvPr/>
        </p:nvSpPr>
        <p:spPr>
          <a:xfrm>
            <a:off x="6793393" y="297585"/>
            <a:ext cx="4188626" cy="540018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5200" b="1">
                <a:solidFill>
                  <a:schemeClr val="accent1"/>
                </a:solidFill>
                <a:latin typeface="Calibri"/>
                <a:ea typeface="Calibri"/>
                <a:cs typeface="Calibri"/>
                <a:sym typeface="Calibri"/>
              </a:rPr>
              <a:t>Thank you</a:t>
            </a:r>
            <a:endParaRPr sz="5200" b="1">
              <a:solidFill>
                <a:schemeClr val="accent1"/>
              </a:solidFill>
              <a:latin typeface="Calibri"/>
              <a:ea typeface="Calibri"/>
              <a:cs typeface="Calibri"/>
              <a:sym typeface="Calibri"/>
            </a:endParaRPr>
          </a:p>
        </p:txBody>
      </p:sp>
      <p:pic>
        <p:nvPicPr>
          <p:cNvPr id="329" name="Google Shape;329;p26" descr="Handshake"/>
          <p:cNvPicPr preferRelativeResize="0"/>
          <p:nvPr/>
        </p:nvPicPr>
        <p:blipFill rotWithShape="1">
          <a:blip r:embed="rId3">
            <a:alphaModFix/>
          </a:blip>
          <a:srcRect/>
          <a:stretch/>
        </p:blipFill>
        <p:spPr>
          <a:xfrm>
            <a:off x="1205217" y="728905"/>
            <a:ext cx="5400185" cy="5400185"/>
          </a:xfrm>
          <a:prstGeom prst="rect">
            <a:avLst/>
          </a:prstGeom>
          <a:noFill/>
          <a:ln>
            <a:noFill/>
          </a:ln>
        </p:spPr>
      </p:pic>
      <p:pic>
        <p:nvPicPr>
          <p:cNvPr id="330" name="Google Shape;330;p26"/>
          <p:cNvPicPr preferRelativeResize="0"/>
          <p:nvPr/>
        </p:nvPicPr>
        <p:blipFill rotWithShape="1">
          <a:blip r:embed="rId4">
            <a:alphaModFix/>
          </a:blip>
          <a:srcRect/>
          <a:stretch/>
        </p:blipFill>
        <p:spPr>
          <a:xfrm>
            <a:off x="363298" y="6128439"/>
            <a:ext cx="1228725" cy="40957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3"/>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3"/>
          <p:cNvSpPr txBox="1"/>
          <p:nvPr/>
        </p:nvSpPr>
        <p:spPr>
          <a:xfrm>
            <a:off x="792703" y="312775"/>
            <a:ext cx="5181510" cy="16715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4000" b="1" i="0" u="none" strike="noStrike" cap="none">
                <a:solidFill>
                  <a:srgbClr val="1F3864"/>
                </a:solidFill>
                <a:latin typeface="Calibri"/>
                <a:ea typeface="Calibri"/>
                <a:cs typeface="Calibri"/>
                <a:sym typeface="Calibri"/>
              </a:rPr>
              <a:t>   </a:t>
            </a:r>
            <a:r>
              <a:rPr lang="en-US" sz="4000" b="1" i="0" u="none" strike="noStrike" cap="none">
                <a:solidFill>
                  <a:srgbClr val="2F5496"/>
                </a:solidFill>
                <a:latin typeface="Calibri"/>
                <a:ea typeface="Calibri"/>
                <a:cs typeface="Calibri"/>
                <a:sym typeface="Calibri"/>
              </a:rPr>
              <a:t>WHY</a:t>
            </a:r>
            <a:endParaRPr sz="4000" b="1" i="0" u="none" strike="noStrike" cap="none">
              <a:solidFill>
                <a:srgbClr val="2F5496"/>
              </a:solidFill>
              <a:latin typeface="Calibri"/>
              <a:ea typeface="Calibri"/>
              <a:cs typeface="Calibri"/>
              <a:sym typeface="Calibri"/>
            </a:endParaRPr>
          </a:p>
        </p:txBody>
      </p:sp>
      <p:sp>
        <p:nvSpPr>
          <p:cNvPr id="105" name="Google Shape;105;p3"/>
          <p:cNvSpPr txBox="1"/>
          <p:nvPr/>
        </p:nvSpPr>
        <p:spPr>
          <a:xfrm>
            <a:off x="907723" y="1716537"/>
            <a:ext cx="5181508" cy="37224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None/>
            </a:pPr>
            <a:r>
              <a:rPr lang="en-US" sz="2200" b="0" i="0" u="none" strike="noStrike" cap="none" dirty="0">
                <a:solidFill>
                  <a:schemeClr val="dk1"/>
                </a:solidFill>
                <a:latin typeface="Calibri"/>
                <a:ea typeface="Calibri"/>
                <a:cs typeface="Calibri"/>
                <a:sym typeface="Calibri"/>
              </a:rPr>
              <a:t>Object-Oriented Programming (OOP) is used because it offers several benefits over other programming paradigms. Some of the major advantages of using OOP are:</a:t>
            </a:r>
            <a:endParaRPr sz="2200" b="0" i="0" u="none" strike="noStrike" cap="none" dirty="0">
              <a:solidFill>
                <a:schemeClr val="dk1"/>
              </a:solidFill>
              <a:latin typeface="Calibri"/>
              <a:ea typeface="Calibri"/>
              <a:cs typeface="Calibri"/>
              <a:sym typeface="Calibri"/>
            </a:endParaRPr>
          </a:p>
          <a:p>
            <a:pPr marL="285750" marR="0" lvl="0" indent="-101600" algn="l" rtl="0">
              <a:lnSpc>
                <a:spcPct val="90000"/>
              </a:lnSpc>
              <a:spcBef>
                <a:spcPts val="60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a:p>
            <a:pPr marL="971550" marR="0" lvl="0" indent="-228600" algn="l" rtl="0">
              <a:lnSpc>
                <a:spcPct val="90000"/>
              </a:lnSpc>
              <a:spcBef>
                <a:spcPts val="6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Modularity </a:t>
            </a:r>
            <a:endParaRPr sz="2000" b="0" i="0" u="none" strike="noStrike" cap="none" dirty="0">
              <a:solidFill>
                <a:schemeClr val="dk1"/>
              </a:solidFill>
              <a:latin typeface="Calibri"/>
              <a:ea typeface="Calibri"/>
              <a:cs typeface="Calibri"/>
              <a:sym typeface="Calibri"/>
            </a:endParaRPr>
          </a:p>
          <a:p>
            <a:pPr marL="971550" marR="0" lvl="0" indent="-228600" algn="l" rtl="0">
              <a:lnSpc>
                <a:spcPct val="90000"/>
              </a:lnSpc>
              <a:spcBef>
                <a:spcPts val="6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Reusability</a:t>
            </a:r>
            <a:endParaRPr sz="2000" b="0" i="0" u="none" strike="noStrike" cap="none" dirty="0">
              <a:solidFill>
                <a:schemeClr val="dk1"/>
              </a:solidFill>
              <a:latin typeface="Calibri"/>
              <a:ea typeface="Calibri"/>
              <a:cs typeface="Calibri"/>
              <a:sym typeface="Calibri"/>
            </a:endParaRPr>
          </a:p>
          <a:p>
            <a:pPr marL="971550" marR="0" lvl="0" indent="-228600" algn="l" rtl="0">
              <a:lnSpc>
                <a:spcPct val="90000"/>
              </a:lnSpc>
              <a:spcBef>
                <a:spcPts val="6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Security</a:t>
            </a:r>
            <a:endParaRPr sz="2000" b="0" i="0" u="none" strike="noStrike" cap="none" dirty="0">
              <a:solidFill>
                <a:schemeClr val="dk1"/>
              </a:solidFill>
              <a:latin typeface="Calibri"/>
              <a:ea typeface="Calibri"/>
              <a:cs typeface="Calibri"/>
              <a:sym typeface="Calibri"/>
            </a:endParaRPr>
          </a:p>
          <a:p>
            <a:pPr marL="971550" marR="0" lvl="0" indent="-228600" algn="l" rtl="0">
              <a:lnSpc>
                <a:spcPct val="90000"/>
              </a:lnSpc>
              <a:spcBef>
                <a:spcPts val="6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Flexibility</a:t>
            </a:r>
            <a:endParaRPr sz="2000" b="0" i="0" u="none" strike="noStrike" cap="none" dirty="0">
              <a:solidFill>
                <a:schemeClr val="dk1"/>
              </a:solidFill>
              <a:latin typeface="Calibri"/>
              <a:ea typeface="Calibri"/>
              <a:cs typeface="Calibri"/>
              <a:sym typeface="Calibri"/>
            </a:endParaRPr>
          </a:p>
          <a:p>
            <a:pPr marL="742950" marR="0" lvl="0" algn="l" rtl="0">
              <a:lnSpc>
                <a:spcPct val="90000"/>
              </a:lnSpc>
              <a:spcBef>
                <a:spcPts val="600"/>
              </a:spcBef>
              <a:spcAft>
                <a:spcPts val="0"/>
              </a:spcAft>
              <a:buClr>
                <a:schemeClr val="dk1"/>
              </a:buClr>
              <a:buSzPts val="2000"/>
            </a:pPr>
            <a:endParaRPr sz="2000" b="0" i="0" u="none" strike="noStrike" cap="none" dirty="0">
              <a:solidFill>
                <a:schemeClr val="dk1"/>
              </a:solidFill>
              <a:latin typeface="Calibri"/>
              <a:ea typeface="Calibri"/>
              <a:cs typeface="Calibri"/>
              <a:sym typeface="Calibri"/>
            </a:endParaRPr>
          </a:p>
          <a:p>
            <a:pPr marL="742950" marR="0" lvl="0" indent="-101600" algn="l" rtl="0">
              <a:lnSpc>
                <a:spcPct val="90000"/>
              </a:lnSpc>
              <a:spcBef>
                <a:spcPts val="60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a:p>
            <a:pPr marL="0" marR="0" lvl="0" indent="127000" algn="l" rtl="0">
              <a:lnSpc>
                <a:spcPct val="90000"/>
              </a:lnSpc>
              <a:spcBef>
                <a:spcPts val="60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p:txBody>
      </p:sp>
      <p:pic>
        <p:nvPicPr>
          <p:cNvPr id="106" name="Google Shape;106;p3"/>
          <p:cNvPicPr preferRelativeResize="0"/>
          <p:nvPr/>
        </p:nvPicPr>
        <p:blipFill rotWithShape="1">
          <a:blip r:embed="rId3">
            <a:alphaModFix/>
          </a:blip>
          <a:srcRect l="12062" r="405"/>
          <a:stretch/>
        </p:blipFill>
        <p:spPr>
          <a:xfrm>
            <a:off x="6189155" y="10"/>
            <a:ext cx="6002844" cy="6857990"/>
          </a:xfrm>
          <a:prstGeom prst="rect">
            <a:avLst/>
          </a:prstGeom>
          <a:noFill/>
          <a:ln>
            <a:noFill/>
          </a:ln>
        </p:spPr>
      </p:pic>
      <p:pic>
        <p:nvPicPr>
          <p:cNvPr id="107" name="Google Shape;107;p3"/>
          <p:cNvPicPr preferRelativeResize="0"/>
          <p:nvPr/>
        </p:nvPicPr>
        <p:blipFill rotWithShape="1">
          <a:blip r:embed="rId4">
            <a:alphaModFix/>
          </a:blip>
          <a:srcRect/>
          <a:stretch/>
        </p:blipFill>
        <p:spPr>
          <a:xfrm>
            <a:off x="363298" y="6128439"/>
            <a:ext cx="1228725" cy="409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75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4"/>
          <p:cNvSpPr/>
          <p:nvPr/>
        </p:nvSpPr>
        <p:spPr>
          <a:xfrm>
            <a:off x="1499" y="1371575"/>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4"/>
          <p:cNvSpPr/>
          <p:nvPr/>
        </p:nvSpPr>
        <p:spPr>
          <a:xfrm>
            <a:off x="0" y="0"/>
            <a:ext cx="7066978"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Google Shape;114;p4"/>
          <p:cNvSpPr txBox="1"/>
          <p:nvPr/>
        </p:nvSpPr>
        <p:spPr>
          <a:xfrm>
            <a:off x="605353" y="1179522"/>
            <a:ext cx="3973500" cy="3692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r>
              <a:rPr lang="en-US" sz="5200" b="1" i="0" u="none" strike="noStrike" cap="none">
                <a:solidFill>
                  <a:srgbClr val="2F5496"/>
                </a:solidFill>
                <a:latin typeface="Calibri"/>
                <a:ea typeface="Calibri"/>
                <a:cs typeface="Calibri"/>
                <a:sym typeface="Calibri"/>
              </a:rPr>
              <a:t>OOP's Concepts</a:t>
            </a:r>
            <a:endParaRPr sz="5200" b="1" i="0" u="none" strike="noStrike" cap="none">
              <a:solidFill>
                <a:srgbClr val="2F5496"/>
              </a:solidFill>
              <a:latin typeface="Calibri"/>
              <a:ea typeface="Calibri"/>
              <a:cs typeface="Calibri"/>
              <a:sym typeface="Calibri"/>
            </a:endParaRPr>
          </a:p>
        </p:txBody>
      </p:sp>
      <p:pic>
        <p:nvPicPr>
          <p:cNvPr id="115" name="Google Shape;115;p4"/>
          <p:cNvPicPr preferRelativeResize="0"/>
          <p:nvPr/>
        </p:nvPicPr>
        <p:blipFill rotWithShape="1">
          <a:blip r:embed="rId3">
            <a:alphaModFix/>
          </a:blip>
          <a:srcRect/>
          <a:stretch/>
        </p:blipFill>
        <p:spPr>
          <a:xfrm>
            <a:off x="363298" y="6128439"/>
            <a:ext cx="1228725" cy="409575"/>
          </a:xfrm>
          <a:prstGeom prst="rect">
            <a:avLst/>
          </a:prstGeom>
          <a:noFill/>
          <a:ln>
            <a:noFill/>
          </a:ln>
        </p:spPr>
      </p:pic>
      <p:pic>
        <p:nvPicPr>
          <p:cNvPr id="116" name="Google Shape;116;p4" descr="Chart, pie chart&#10;&#10;Description automatically generated"/>
          <p:cNvPicPr preferRelativeResize="0"/>
          <p:nvPr/>
        </p:nvPicPr>
        <p:blipFill rotWithShape="1">
          <a:blip r:embed="rId4">
            <a:alphaModFix/>
          </a:blip>
          <a:srcRect l="8966" b="-5053"/>
          <a:stretch/>
        </p:blipFill>
        <p:spPr>
          <a:xfrm>
            <a:off x="3542600" y="519000"/>
            <a:ext cx="8649400" cy="645011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p5"/>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 name="Google Shape;122;p5"/>
          <p:cNvSpPr txBox="1"/>
          <p:nvPr/>
        </p:nvSpPr>
        <p:spPr>
          <a:xfrm>
            <a:off x="792703" y="312775"/>
            <a:ext cx="5181510" cy="16715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4000" b="1" i="0" u="none" strike="noStrike" cap="none">
                <a:solidFill>
                  <a:srgbClr val="1F3864"/>
                </a:solidFill>
                <a:latin typeface="Calibri"/>
                <a:ea typeface="Calibri"/>
                <a:cs typeface="Calibri"/>
                <a:sym typeface="Calibri"/>
              </a:rPr>
              <a:t>   </a:t>
            </a:r>
            <a:r>
              <a:rPr lang="en-US" sz="4000" b="1" i="0" u="none" strike="noStrike" cap="none">
                <a:solidFill>
                  <a:srgbClr val="2F5496"/>
                </a:solidFill>
                <a:latin typeface="Calibri"/>
                <a:ea typeface="Calibri"/>
                <a:cs typeface="Calibri"/>
                <a:sym typeface="Calibri"/>
              </a:rPr>
              <a:t>Class</a:t>
            </a:r>
            <a:endParaRPr sz="4000" b="1" i="0" u="none" strike="noStrike" cap="none">
              <a:solidFill>
                <a:srgbClr val="2F5496"/>
              </a:solidFill>
              <a:latin typeface="Calibri"/>
              <a:ea typeface="Calibri"/>
              <a:cs typeface="Calibri"/>
              <a:sym typeface="Calibri"/>
            </a:endParaRPr>
          </a:p>
        </p:txBody>
      </p:sp>
      <p:sp>
        <p:nvSpPr>
          <p:cNvPr id="123" name="Google Shape;123;p5"/>
          <p:cNvSpPr txBox="1"/>
          <p:nvPr/>
        </p:nvSpPr>
        <p:spPr>
          <a:xfrm>
            <a:off x="835836" y="1817178"/>
            <a:ext cx="5540942" cy="3722438"/>
          </a:xfrm>
          <a:prstGeom prst="rect">
            <a:avLst/>
          </a:prstGeom>
          <a:noFill/>
          <a:ln>
            <a:noFill/>
          </a:ln>
        </p:spPr>
        <p:txBody>
          <a:bodyPr spcFirstLastPara="1" wrap="square" lIns="91425" tIns="45700" rIns="91425" bIns="45700" anchor="t" anchorCtr="0">
            <a:normAutofit/>
          </a:bodyPr>
          <a:lstStyle/>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 class is the blueprint from which the individual objects are created.</a:t>
            </a:r>
            <a:endParaRPr sz="18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 class defines the characteristics of an object</a:t>
            </a: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It includes </a:t>
            </a:r>
            <a:r>
              <a:rPr lang="en-US" sz="2200" b="1" i="0" u="none" strike="noStrike" cap="none">
                <a:solidFill>
                  <a:schemeClr val="dk1"/>
                </a:solidFill>
                <a:latin typeface="Calibri"/>
                <a:ea typeface="Calibri"/>
                <a:cs typeface="Calibri"/>
                <a:sym typeface="Calibri"/>
              </a:rPr>
              <a:t>Attributes</a:t>
            </a:r>
            <a:r>
              <a:rPr lang="en-US" sz="2200" b="0" i="0" u="none" strike="noStrike" cap="none">
                <a:solidFill>
                  <a:schemeClr val="dk1"/>
                </a:solidFill>
                <a:latin typeface="Calibri"/>
                <a:ea typeface="Calibri"/>
                <a:cs typeface="Calibri"/>
                <a:sym typeface="Calibri"/>
              </a:rPr>
              <a:t> (its fields or properties) and the things it can do ( </a:t>
            </a:r>
            <a:r>
              <a:rPr lang="en-US" sz="2200" b="1" i="0" u="none" strike="noStrike" cap="none">
                <a:solidFill>
                  <a:schemeClr val="dk1"/>
                </a:solidFill>
                <a:latin typeface="Calibri"/>
                <a:ea typeface="Calibri"/>
                <a:cs typeface="Calibri"/>
                <a:sym typeface="Calibri"/>
              </a:rPr>
              <a:t>methods</a:t>
            </a:r>
            <a:r>
              <a:rPr lang="en-US" sz="2200" b="0" i="0" u="none" strike="noStrike" cap="none">
                <a:solidFill>
                  <a:schemeClr val="dk1"/>
                </a:solidFill>
                <a:latin typeface="Calibri"/>
                <a:ea typeface="Calibri"/>
                <a:cs typeface="Calibri"/>
                <a:sym typeface="Calibri"/>
              </a:rPr>
              <a:t>, operations or features).</a:t>
            </a:r>
            <a:endParaRPr sz="18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200" b="0" i="0" u="none" strike="noStrike" cap="none">
              <a:solidFill>
                <a:schemeClr val="dk1"/>
              </a:solidFill>
              <a:latin typeface="Calibri"/>
              <a:ea typeface="Calibri"/>
              <a:cs typeface="Calibri"/>
              <a:sym typeface="Calibri"/>
            </a:endParaRPr>
          </a:p>
          <a:p>
            <a:pPr marL="742950" marR="0" lvl="0" indent="-101600" algn="l" rtl="0">
              <a:lnSpc>
                <a:spcPct val="90000"/>
              </a:lnSpc>
              <a:spcBef>
                <a:spcPts val="6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127000" algn="l" rtl="0">
              <a:lnSpc>
                <a:spcPct val="90000"/>
              </a:lnSpc>
              <a:spcBef>
                <a:spcPts val="6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pic>
        <p:nvPicPr>
          <p:cNvPr id="124" name="Google Shape;124;p5"/>
          <p:cNvPicPr preferRelativeResize="0"/>
          <p:nvPr/>
        </p:nvPicPr>
        <p:blipFill rotWithShape="1">
          <a:blip r:embed="rId3">
            <a:alphaModFix/>
          </a:blip>
          <a:srcRect/>
          <a:stretch/>
        </p:blipFill>
        <p:spPr>
          <a:xfrm>
            <a:off x="363298" y="6128439"/>
            <a:ext cx="1228725" cy="409575"/>
          </a:xfrm>
          <a:prstGeom prst="rect">
            <a:avLst/>
          </a:prstGeom>
          <a:noFill/>
          <a:ln>
            <a:noFill/>
          </a:ln>
        </p:spPr>
      </p:pic>
      <p:pic>
        <p:nvPicPr>
          <p:cNvPr id="125" name="Google Shape;125;p5" descr="A picture containing toy&#10;&#10;Description automatically generated"/>
          <p:cNvPicPr preferRelativeResize="0"/>
          <p:nvPr/>
        </p:nvPicPr>
        <p:blipFill rotWithShape="1">
          <a:blip r:embed="rId4">
            <a:alphaModFix/>
          </a:blip>
          <a:srcRect/>
          <a:stretch/>
        </p:blipFill>
        <p:spPr>
          <a:xfrm>
            <a:off x="6697990" y="-4"/>
            <a:ext cx="4727274" cy="63375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6"/>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1" name="Google Shape;131;p6"/>
          <p:cNvPicPr preferRelativeResize="0"/>
          <p:nvPr/>
        </p:nvPicPr>
        <p:blipFill rotWithShape="1">
          <a:blip r:embed="rId3">
            <a:alphaModFix/>
          </a:blip>
          <a:srcRect/>
          <a:stretch/>
        </p:blipFill>
        <p:spPr>
          <a:xfrm>
            <a:off x="363298" y="6128439"/>
            <a:ext cx="1228725" cy="409575"/>
          </a:xfrm>
          <a:prstGeom prst="rect">
            <a:avLst/>
          </a:prstGeom>
          <a:noFill/>
          <a:ln>
            <a:noFill/>
          </a:ln>
        </p:spPr>
      </p:pic>
      <p:pic>
        <p:nvPicPr>
          <p:cNvPr id="132" name="Google Shape;132;p6" descr="Icon&#10;&#10;Description automatically generated"/>
          <p:cNvPicPr preferRelativeResize="0"/>
          <p:nvPr/>
        </p:nvPicPr>
        <p:blipFill rotWithShape="1">
          <a:blip r:embed="rId4">
            <a:alphaModFix/>
          </a:blip>
          <a:srcRect/>
          <a:stretch/>
        </p:blipFill>
        <p:spPr>
          <a:xfrm>
            <a:off x="4686032" y="844940"/>
            <a:ext cx="1669752" cy="1674424"/>
          </a:xfrm>
          <a:prstGeom prst="rect">
            <a:avLst/>
          </a:prstGeom>
          <a:noFill/>
          <a:ln>
            <a:noFill/>
          </a:ln>
        </p:spPr>
      </p:pic>
      <p:sp>
        <p:nvSpPr>
          <p:cNvPr id="133" name="Google Shape;133;p6"/>
          <p:cNvSpPr txBox="1"/>
          <p:nvPr/>
        </p:nvSpPr>
        <p:spPr>
          <a:xfrm>
            <a:off x="5315112" y="2713414"/>
            <a:ext cx="13459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1F3864"/>
                </a:solidFill>
                <a:latin typeface="Calibri"/>
                <a:ea typeface="Calibri"/>
                <a:cs typeface="Calibri"/>
                <a:sym typeface="Calibri"/>
              </a:rPr>
              <a:t>Job</a:t>
            </a:r>
            <a:endParaRPr sz="2400" b="1" i="0" u="none" strike="noStrike" cap="none">
              <a:solidFill>
                <a:srgbClr val="1F3864"/>
              </a:solidFill>
              <a:latin typeface="Calibri"/>
              <a:ea typeface="Calibri"/>
              <a:cs typeface="Calibri"/>
              <a:sym typeface="Calibri"/>
            </a:endParaRPr>
          </a:p>
        </p:txBody>
      </p:sp>
      <p:cxnSp>
        <p:nvCxnSpPr>
          <p:cNvPr id="134" name="Google Shape;134;p6"/>
          <p:cNvCxnSpPr/>
          <p:nvPr/>
        </p:nvCxnSpPr>
        <p:spPr>
          <a:xfrm>
            <a:off x="6356769" y="1432524"/>
            <a:ext cx="1575758" cy="37382"/>
          </a:xfrm>
          <a:prstGeom prst="straightConnector1">
            <a:avLst/>
          </a:prstGeom>
          <a:noFill/>
          <a:ln w="9525" cap="flat" cmpd="sng">
            <a:solidFill>
              <a:schemeClr val="accent1"/>
            </a:solidFill>
            <a:prstDash val="solid"/>
            <a:miter lim="800000"/>
            <a:headEnd type="none" w="sm" len="sm"/>
            <a:tailEnd type="triangle" w="med" len="med"/>
          </a:ln>
        </p:spPr>
      </p:cxnSp>
      <p:sp>
        <p:nvSpPr>
          <p:cNvPr id="135" name="Google Shape;135;p6"/>
          <p:cNvSpPr txBox="1"/>
          <p:nvPr/>
        </p:nvSpPr>
        <p:spPr>
          <a:xfrm>
            <a:off x="8046809" y="1203791"/>
            <a:ext cx="134595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a:solidFill>
                  <a:srgbClr val="1F3864"/>
                </a:solidFill>
                <a:latin typeface="Calibri"/>
                <a:ea typeface="Calibri"/>
                <a:cs typeface="Calibri"/>
                <a:sym typeface="Calibri"/>
              </a:rPr>
              <a:t>class</a:t>
            </a:r>
            <a:endParaRPr sz="2800" b="1" i="0" u="none" strike="noStrike" cap="none">
              <a:solidFill>
                <a:srgbClr val="1F3864"/>
              </a:solidFill>
              <a:latin typeface="Calibri"/>
              <a:ea typeface="Calibri"/>
              <a:cs typeface="Calibri"/>
              <a:sym typeface="Calibri"/>
            </a:endParaRPr>
          </a:p>
        </p:txBody>
      </p:sp>
      <p:sp>
        <p:nvSpPr>
          <p:cNvPr id="136" name="Google Shape;136;p6"/>
          <p:cNvSpPr txBox="1"/>
          <p:nvPr/>
        </p:nvSpPr>
        <p:spPr>
          <a:xfrm>
            <a:off x="1214115" y="3260616"/>
            <a:ext cx="26539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       </a:t>
            </a:r>
            <a:r>
              <a:rPr lang="en-US" sz="2800" b="1" i="0" u="none" strike="noStrike" cap="none">
                <a:solidFill>
                  <a:srgbClr val="1F3864"/>
                </a:solidFill>
                <a:latin typeface="Calibri"/>
                <a:ea typeface="Calibri"/>
                <a:cs typeface="Calibri"/>
                <a:sym typeface="Calibri"/>
              </a:rPr>
              <a:t>    Attributes</a:t>
            </a:r>
            <a:endParaRPr sz="2800" b="1">
              <a:solidFill>
                <a:srgbClr val="1F3864"/>
              </a:solidFill>
              <a:latin typeface="Calibri"/>
              <a:ea typeface="Calibri"/>
              <a:cs typeface="Calibri"/>
              <a:sym typeface="Calibri"/>
            </a:endParaRPr>
          </a:p>
        </p:txBody>
      </p:sp>
      <p:sp>
        <p:nvSpPr>
          <p:cNvPr id="137" name="Google Shape;137;p6"/>
          <p:cNvSpPr txBox="1"/>
          <p:nvPr/>
        </p:nvSpPr>
        <p:spPr>
          <a:xfrm>
            <a:off x="8046809" y="3259754"/>
            <a:ext cx="163349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none">
                <a:solidFill>
                  <a:srgbClr val="1F3864"/>
                </a:solidFill>
                <a:latin typeface="Calibri"/>
                <a:ea typeface="Calibri"/>
                <a:cs typeface="Calibri"/>
                <a:sym typeface="Calibri"/>
              </a:rPr>
              <a:t>Methods</a:t>
            </a:r>
            <a:endParaRPr sz="2800" b="1" u="none">
              <a:solidFill>
                <a:srgbClr val="1F3864"/>
              </a:solidFill>
              <a:latin typeface="Calibri"/>
              <a:ea typeface="Calibri"/>
              <a:cs typeface="Calibri"/>
              <a:sym typeface="Calibri"/>
            </a:endParaRPr>
          </a:p>
        </p:txBody>
      </p:sp>
      <p:sp>
        <p:nvSpPr>
          <p:cNvPr id="138" name="Google Shape;138;p6"/>
          <p:cNvSpPr txBox="1"/>
          <p:nvPr/>
        </p:nvSpPr>
        <p:spPr>
          <a:xfrm>
            <a:off x="2198808" y="4068650"/>
            <a:ext cx="199861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F3864"/>
                </a:solidFill>
                <a:latin typeface="Calibri"/>
                <a:ea typeface="Calibri"/>
                <a:cs typeface="Calibri"/>
                <a:sym typeface="Calibri"/>
              </a:rPr>
              <a:t>Title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1F3864"/>
                </a:solidFill>
                <a:latin typeface="Calibri"/>
                <a:ea typeface="Calibri"/>
                <a:cs typeface="Calibri"/>
                <a:sym typeface="Calibri"/>
              </a:rPr>
              <a:t>Company</a:t>
            </a:r>
            <a:endParaRPr sz="1800">
              <a:solidFill>
                <a:srgbClr val="1F3864"/>
              </a:solidFill>
              <a:latin typeface="Calibri"/>
              <a:ea typeface="Calibri"/>
              <a:cs typeface="Calibri"/>
              <a:sym typeface="Calibri"/>
            </a:endParaRPr>
          </a:p>
          <a:p>
            <a:pPr marL="0" marR="0" lvl="0" indent="0" algn="l" rtl="0">
              <a:spcBef>
                <a:spcPts val="0"/>
              </a:spcBef>
              <a:spcAft>
                <a:spcPts val="0"/>
              </a:spcAft>
              <a:buNone/>
            </a:pPr>
            <a:r>
              <a:rPr lang="en-US" sz="1800">
                <a:solidFill>
                  <a:srgbClr val="1F3864"/>
                </a:solidFill>
                <a:latin typeface="Calibri"/>
                <a:ea typeface="Calibri"/>
                <a:cs typeface="Calibri"/>
                <a:sym typeface="Calibri"/>
              </a:rPr>
              <a:t>Salary</a:t>
            </a:r>
            <a:endParaRPr sz="1800">
              <a:solidFill>
                <a:srgbClr val="1F3864"/>
              </a:solidFill>
              <a:latin typeface="Calibri"/>
              <a:ea typeface="Calibri"/>
              <a:cs typeface="Calibri"/>
              <a:sym typeface="Calibri"/>
            </a:endParaRPr>
          </a:p>
          <a:p>
            <a:pPr marL="0" marR="0" lvl="0" indent="0" algn="l" rtl="0">
              <a:spcBef>
                <a:spcPts val="0"/>
              </a:spcBef>
              <a:spcAft>
                <a:spcPts val="0"/>
              </a:spcAft>
              <a:buNone/>
            </a:pPr>
            <a:r>
              <a:rPr lang="en-US" sz="1800">
                <a:solidFill>
                  <a:srgbClr val="1F3864"/>
                </a:solidFill>
                <a:latin typeface="Calibri"/>
                <a:ea typeface="Calibri"/>
                <a:cs typeface="Calibri"/>
                <a:sym typeface="Calibri"/>
              </a:rPr>
              <a:t>Responsibilities</a:t>
            </a:r>
            <a:endParaRPr sz="1800">
              <a:solidFill>
                <a:srgbClr val="1F3864"/>
              </a:solidFill>
              <a:latin typeface="Calibri"/>
              <a:ea typeface="Calibri"/>
              <a:cs typeface="Calibri"/>
              <a:sym typeface="Calibri"/>
            </a:endParaRPr>
          </a:p>
          <a:p>
            <a:pPr marL="0" marR="0" lvl="0" indent="0" algn="l" rtl="0">
              <a:spcBef>
                <a:spcPts val="0"/>
              </a:spcBef>
              <a:spcAft>
                <a:spcPts val="0"/>
              </a:spcAft>
              <a:buNone/>
            </a:pPr>
            <a:r>
              <a:rPr lang="en-US" sz="1800">
                <a:solidFill>
                  <a:srgbClr val="1F3864"/>
                </a:solidFill>
                <a:latin typeface="Calibri"/>
                <a:ea typeface="Calibri"/>
                <a:cs typeface="Calibri"/>
                <a:sym typeface="Calibri"/>
              </a:rPr>
              <a:t>Requirements</a:t>
            </a:r>
            <a:endParaRPr sz="1800">
              <a:solidFill>
                <a:srgbClr val="1F3864"/>
              </a:solidFill>
              <a:latin typeface="Calibri"/>
              <a:ea typeface="Calibri"/>
              <a:cs typeface="Calibri"/>
              <a:sym typeface="Calibri"/>
            </a:endParaRPr>
          </a:p>
        </p:txBody>
      </p:sp>
      <p:sp>
        <p:nvSpPr>
          <p:cNvPr id="139" name="Google Shape;139;p6"/>
          <p:cNvSpPr txBox="1"/>
          <p:nvPr/>
        </p:nvSpPr>
        <p:spPr>
          <a:xfrm>
            <a:off x="8138711" y="4074590"/>
            <a:ext cx="144344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F3864"/>
                </a:solidFill>
                <a:latin typeface="Calibri"/>
                <a:ea typeface="Calibri"/>
                <a:cs typeface="Calibri"/>
                <a:sym typeface="Calibri"/>
              </a:rPr>
              <a:t>Apply</a:t>
            </a:r>
            <a:endParaRPr sz="1800">
              <a:solidFill>
                <a:srgbClr val="1F3864"/>
              </a:solidFill>
              <a:latin typeface="Calibri"/>
              <a:ea typeface="Calibri"/>
              <a:cs typeface="Calibri"/>
              <a:sym typeface="Calibri"/>
            </a:endParaRPr>
          </a:p>
          <a:p>
            <a:pPr marL="0" marR="0" lvl="0" indent="0" algn="l" rtl="0">
              <a:spcBef>
                <a:spcPts val="0"/>
              </a:spcBef>
              <a:spcAft>
                <a:spcPts val="0"/>
              </a:spcAft>
              <a:buNone/>
            </a:pPr>
            <a:r>
              <a:rPr lang="en-US" sz="1800">
                <a:solidFill>
                  <a:srgbClr val="1F3864"/>
                </a:solidFill>
                <a:latin typeface="Calibri"/>
                <a:ea typeface="Calibri"/>
                <a:cs typeface="Calibri"/>
                <a:sym typeface="Calibri"/>
              </a:rPr>
              <a:t>Interview</a:t>
            </a:r>
            <a:endParaRPr sz="1800">
              <a:solidFill>
                <a:srgbClr val="1F3864"/>
              </a:solidFill>
              <a:latin typeface="Calibri"/>
              <a:ea typeface="Calibri"/>
              <a:cs typeface="Calibri"/>
              <a:sym typeface="Calibri"/>
            </a:endParaRPr>
          </a:p>
          <a:p>
            <a:pPr marL="0" marR="0" lvl="0" indent="0" algn="l" rtl="0">
              <a:spcBef>
                <a:spcPts val="0"/>
              </a:spcBef>
              <a:spcAft>
                <a:spcPts val="0"/>
              </a:spcAft>
              <a:buNone/>
            </a:pPr>
            <a:r>
              <a:rPr lang="en-US" sz="1800">
                <a:solidFill>
                  <a:srgbClr val="1F3864"/>
                </a:solidFill>
                <a:latin typeface="Calibri"/>
                <a:ea typeface="Calibri"/>
                <a:cs typeface="Calibri"/>
                <a:sym typeface="Calibri"/>
              </a:rPr>
              <a:t>Accept Offer</a:t>
            </a:r>
            <a:endParaRPr sz="1800">
              <a:solidFill>
                <a:srgbClr val="1F3864"/>
              </a:solidFill>
              <a:latin typeface="Calibri"/>
              <a:ea typeface="Calibri"/>
              <a:cs typeface="Calibri"/>
              <a:sym typeface="Calibri"/>
            </a:endParaRPr>
          </a:p>
          <a:p>
            <a:pPr marL="0" marR="0" lvl="0" indent="0" algn="l" rtl="0">
              <a:spcBef>
                <a:spcPts val="0"/>
              </a:spcBef>
              <a:spcAft>
                <a:spcPts val="0"/>
              </a:spcAft>
              <a:buNone/>
            </a:pPr>
            <a:r>
              <a:rPr lang="en-US" sz="1800">
                <a:solidFill>
                  <a:srgbClr val="1F3864"/>
                </a:solidFill>
                <a:latin typeface="Calibri"/>
                <a:ea typeface="Calibri"/>
                <a:cs typeface="Calibri"/>
                <a:sym typeface="Calibri"/>
              </a:rPr>
              <a:t>Resign</a:t>
            </a:r>
            <a:endParaRPr sz="1800">
              <a:solidFill>
                <a:srgbClr val="1F3864"/>
              </a:solidFill>
              <a:latin typeface="Calibri"/>
              <a:ea typeface="Calibri"/>
              <a:cs typeface="Calibri"/>
              <a:sym typeface="Calibri"/>
            </a:endParaRPr>
          </a:p>
        </p:txBody>
      </p:sp>
      <p:cxnSp>
        <p:nvCxnSpPr>
          <p:cNvPr id="140" name="Google Shape;140;p6"/>
          <p:cNvCxnSpPr/>
          <p:nvPr/>
        </p:nvCxnSpPr>
        <p:spPr>
          <a:xfrm>
            <a:off x="6010815" y="2970003"/>
            <a:ext cx="1906437" cy="4830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1" name="Google Shape;141;p6"/>
          <p:cNvCxnSpPr/>
          <p:nvPr/>
        </p:nvCxnSpPr>
        <p:spPr>
          <a:xfrm flipH="1">
            <a:off x="3632799" y="2970001"/>
            <a:ext cx="1486619" cy="310553"/>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6"/>
          <p:cNvSpPr txBox="1"/>
          <p:nvPr/>
        </p:nvSpPr>
        <p:spPr>
          <a:xfrm>
            <a:off x="1362514" y="493951"/>
            <a:ext cx="16702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Example :</a:t>
            </a:r>
            <a:endParaRPr sz="24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3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7"/>
          <p:cNvSpPr/>
          <p:nvPr/>
        </p:nvSpPr>
        <p:spPr>
          <a:xfrm>
            <a:off x="1524"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8" name="Google Shape;148;p7"/>
          <p:cNvPicPr preferRelativeResize="0"/>
          <p:nvPr/>
        </p:nvPicPr>
        <p:blipFill rotWithShape="1">
          <a:blip r:embed="rId3">
            <a:alphaModFix/>
          </a:blip>
          <a:srcRect/>
          <a:stretch/>
        </p:blipFill>
        <p:spPr>
          <a:xfrm>
            <a:off x="363298" y="6128439"/>
            <a:ext cx="1228725" cy="409575"/>
          </a:xfrm>
          <a:prstGeom prst="rect">
            <a:avLst/>
          </a:prstGeom>
          <a:noFill/>
          <a:ln>
            <a:noFill/>
          </a:ln>
        </p:spPr>
      </p:pic>
      <p:pic>
        <p:nvPicPr>
          <p:cNvPr id="149" name="Google Shape;149;p7"/>
          <p:cNvPicPr preferRelativeResize="0"/>
          <p:nvPr/>
        </p:nvPicPr>
        <p:blipFill rotWithShape="1">
          <a:blip r:embed="rId4">
            <a:alphaModFix/>
          </a:blip>
          <a:srcRect/>
          <a:stretch/>
        </p:blipFill>
        <p:spPr>
          <a:xfrm>
            <a:off x="3719975" y="713800"/>
            <a:ext cx="7730725" cy="5430400"/>
          </a:xfrm>
          <a:prstGeom prst="rect">
            <a:avLst/>
          </a:prstGeom>
          <a:noFill/>
          <a:ln>
            <a:noFill/>
          </a:ln>
        </p:spPr>
      </p:pic>
      <p:sp>
        <p:nvSpPr>
          <p:cNvPr id="150" name="Google Shape;150;p7"/>
          <p:cNvSpPr txBox="1"/>
          <p:nvPr/>
        </p:nvSpPr>
        <p:spPr>
          <a:xfrm>
            <a:off x="1605044" y="666091"/>
            <a:ext cx="35482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EXAMPLE :</a:t>
            </a:r>
            <a:endParaRPr sz="20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8"/>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8"/>
          <p:cNvSpPr txBox="1"/>
          <p:nvPr/>
        </p:nvSpPr>
        <p:spPr>
          <a:xfrm>
            <a:off x="792703" y="312775"/>
            <a:ext cx="5181510" cy="16715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4000" b="1">
                <a:solidFill>
                  <a:srgbClr val="1F3864"/>
                </a:solidFill>
                <a:latin typeface="Calibri"/>
                <a:ea typeface="Calibri"/>
                <a:cs typeface="Calibri"/>
                <a:sym typeface="Calibri"/>
              </a:rPr>
              <a:t>  </a:t>
            </a:r>
            <a:r>
              <a:rPr lang="en-US" sz="4000" b="1">
                <a:solidFill>
                  <a:srgbClr val="2F5496"/>
                </a:solidFill>
                <a:latin typeface="Calibri"/>
                <a:ea typeface="Calibri"/>
                <a:cs typeface="Calibri"/>
                <a:sym typeface="Calibri"/>
              </a:rPr>
              <a:t> Object</a:t>
            </a:r>
            <a:endParaRPr sz="4000" b="1">
              <a:solidFill>
                <a:srgbClr val="2F5496"/>
              </a:solidFill>
              <a:latin typeface="Calibri"/>
              <a:ea typeface="Calibri"/>
              <a:cs typeface="Calibri"/>
              <a:sym typeface="Calibri"/>
            </a:endParaRPr>
          </a:p>
        </p:txBody>
      </p:sp>
      <p:sp>
        <p:nvSpPr>
          <p:cNvPr id="157" name="Google Shape;157;p8"/>
          <p:cNvSpPr txBox="1"/>
          <p:nvPr/>
        </p:nvSpPr>
        <p:spPr>
          <a:xfrm>
            <a:off x="1037119" y="1975329"/>
            <a:ext cx="5900375" cy="2428476"/>
          </a:xfrm>
          <a:prstGeom prst="rect">
            <a:avLst/>
          </a:prstGeom>
          <a:noFill/>
          <a:ln>
            <a:noFill/>
          </a:ln>
        </p:spPr>
        <p:txBody>
          <a:bodyPr spcFirstLastPara="1" wrap="square" lIns="91425" tIns="45700" rIns="91425" bIns="45700" anchor="t" anchorCtr="0">
            <a:normAutofit/>
          </a:bodyPr>
          <a:lstStyle/>
          <a:p>
            <a:pPr marL="0" marR="0" lvl="0" indent="0" algn="just" rtl="0">
              <a:spcBef>
                <a:spcPts val="0"/>
              </a:spcBef>
              <a:spcAft>
                <a:spcPts val="0"/>
              </a:spcAft>
              <a:buNone/>
            </a:pPr>
            <a:r>
              <a:rPr lang="en-US" sz="2200">
                <a:solidFill>
                  <a:schemeClr val="dk1"/>
                </a:solidFill>
                <a:latin typeface="Calibri"/>
                <a:ea typeface="Calibri"/>
                <a:cs typeface="Calibri"/>
                <a:sym typeface="Calibri"/>
              </a:rPr>
              <a:t>Objects are entities that have behavior , that hold information, and that can interact with one another.</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200">
                <a:solidFill>
                  <a:schemeClr val="dk1"/>
                </a:solidFill>
                <a:latin typeface="Calibri"/>
                <a:ea typeface="Calibri"/>
                <a:cs typeface="Calibri"/>
                <a:sym typeface="Calibri"/>
              </a:rPr>
              <a:t>In pure OOP terms an object is an instance of a class.</a:t>
            </a:r>
            <a:endParaRPr sz="1800">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None/>
            </a:pPr>
            <a:endParaRPr sz="2200">
              <a:solidFill>
                <a:schemeClr val="dk1"/>
              </a:solidFill>
              <a:latin typeface="Calibri"/>
              <a:ea typeface="Calibri"/>
              <a:cs typeface="Calibri"/>
              <a:sym typeface="Calibri"/>
            </a:endParaRPr>
          </a:p>
          <a:p>
            <a:pPr marL="7429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1270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pic>
        <p:nvPicPr>
          <p:cNvPr id="158" name="Google Shape;158;p8"/>
          <p:cNvPicPr preferRelativeResize="0"/>
          <p:nvPr/>
        </p:nvPicPr>
        <p:blipFill rotWithShape="1">
          <a:blip r:embed="rId3">
            <a:alphaModFix/>
          </a:blip>
          <a:srcRect/>
          <a:stretch/>
        </p:blipFill>
        <p:spPr>
          <a:xfrm>
            <a:off x="363298" y="6128439"/>
            <a:ext cx="1228725" cy="409575"/>
          </a:xfrm>
          <a:prstGeom prst="rect">
            <a:avLst/>
          </a:prstGeom>
          <a:noFill/>
          <a:ln>
            <a:noFill/>
          </a:ln>
        </p:spPr>
      </p:pic>
      <p:pic>
        <p:nvPicPr>
          <p:cNvPr id="159" name="Google Shape;159;p8"/>
          <p:cNvPicPr preferRelativeResize="0"/>
          <p:nvPr/>
        </p:nvPicPr>
        <p:blipFill rotWithShape="1">
          <a:blip r:embed="rId4">
            <a:alphaModFix/>
          </a:blip>
          <a:srcRect/>
          <a:stretch/>
        </p:blipFill>
        <p:spPr>
          <a:xfrm>
            <a:off x="6837873" y="617508"/>
            <a:ext cx="5359876" cy="51629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5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9"/>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5" name="Google Shape;165;p9"/>
          <p:cNvPicPr preferRelativeResize="0"/>
          <p:nvPr/>
        </p:nvPicPr>
        <p:blipFill rotWithShape="1">
          <a:blip r:embed="rId3">
            <a:alphaModFix/>
          </a:blip>
          <a:srcRect/>
          <a:stretch/>
        </p:blipFill>
        <p:spPr>
          <a:xfrm>
            <a:off x="363298" y="6128439"/>
            <a:ext cx="1228725" cy="409575"/>
          </a:xfrm>
          <a:prstGeom prst="rect">
            <a:avLst/>
          </a:prstGeom>
          <a:noFill/>
          <a:ln>
            <a:noFill/>
          </a:ln>
        </p:spPr>
      </p:pic>
      <p:sp>
        <p:nvSpPr>
          <p:cNvPr id="166" name="Google Shape;166;p9"/>
          <p:cNvSpPr txBox="1"/>
          <p:nvPr/>
        </p:nvSpPr>
        <p:spPr>
          <a:xfrm>
            <a:off x="1605044" y="666091"/>
            <a:ext cx="35482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EXAMPLE :</a:t>
            </a:r>
            <a:endParaRPr sz="2000" b="1">
              <a:solidFill>
                <a:schemeClr val="dk1"/>
              </a:solidFill>
              <a:latin typeface="Calibri"/>
              <a:ea typeface="Calibri"/>
              <a:cs typeface="Calibri"/>
              <a:sym typeface="Calibri"/>
            </a:endParaRPr>
          </a:p>
        </p:txBody>
      </p:sp>
      <p:pic>
        <p:nvPicPr>
          <p:cNvPr id="167" name="Google Shape;167;p9" descr="Graphical user interface, text&#10;&#10;Description automatically generated"/>
          <p:cNvPicPr preferRelativeResize="0"/>
          <p:nvPr/>
        </p:nvPicPr>
        <p:blipFill rotWithShape="1">
          <a:blip r:embed="rId4">
            <a:alphaModFix/>
          </a:blip>
          <a:srcRect/>
          <a:stretch/>
        </p:blipFill>
        <p:spPr>
          <a:xfrm>
            <a:off x="3444816" y="1131835"/>
            <a:ext cx="5791199" cy="3616672"/>
          </a:xfrm>
          <a:prstGeom prst="rect">
            <a:avLst/>
          </a:prstGeom>
          <a:noFill/>
          <a:ln w="9525" cap="flat" cmpd="sng">
            <a:solidFill>
              <a:schemeClr val="dk1"/>
            </a:solidFill>
            <a:prstDash val="solid"/>
            <a:round/>
            <a:headEnd type="none" w="sm" len="sm"/>
            <a:tailEnd type="none" w="sm" len="sm"/>
          </a:ln>
        </p:spPr>
      </p:pic>
      <p:sp>
        <p:nvSpPr>
          <p:cNvPr id="168" name="Google Shape;168;p9"/>
          <p:cNvSpPr txBox="1"/>
          <p:nvPr/>
        </p:nvSpPr>
        <p:spPr>
          <a:xfrm>
            <a:off x="1535937" y="4810516"/>
            <a:ext cx="1040743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 C#, objects are created using the "new" keyword followed by the name of the class to be instantiated.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Syntax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Class name object name =new constructor()</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
                                        </p:tgtEl>
                                        <p:attrNameLst>
                                          <p:attrName>style.visibility</p:attrName>
                                        </p:attrNameLst>
                                      </p:cBhvr>
                                      <p:to>
                                        <p:strVal val="visible"/>
                                      </p:to>
                                    </p:set>
                                    <p:animEffect transition="in" filter="fade">
                                      <p:cBhvr>
                                        <p:cTn id="1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TotalTime>
  <Words>3274</Words>
  <Application>Microsoft Office PowerPoint</Application>
  <PresentationFormat>Widescreen</PresentationFormat>
  <Paragraphs>232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Noto Sans Symbols</vt:lpstr>
      <vt:lpstr>Times New Roman</vt:lpstr>
      <vt:lpstr>Roboto</vt:lpstr>
      <vt:lpstr>Arial</vt:lpstr>
      <vt:lpstr>Calibri</vt:lpstr>
      <vt:lpstr>office theme</vt:lpstr>
      <vt:lpstr>Object Oriented Programming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dc:title>
  <cp:lastModifiedBy>Apsara</cp:lastModifiedBy>
  <cp:revision>14</cp:revision>
  <dcterms:created xsi:type="dcterms:W3CDTF">2023-06-06T07:07:00Z</dcterms:created>
  <dcterms:modified xsi:type="dcterms:W3CDTF">2025-04-30T10:05:23Z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4D6CBD580A5F45AD9319048A7EB13D53</vt:lpwstr>
  </property>
  <property fmtid="{D5CDD505-2E9C-101B-9397-08002B2CF9AE}" pid="3" name="KSOProductBuildVer">
    <vt:lpwstr>1033-11.2.0.11537</vt:lpwstr>
  </property>
</Properties>
</file>